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78" r:id="rId3"/>
    <p:sldId id="279" r:id="rId4"/>
    <p:sldId id="280" r:id="rId5"/>
    <p:sldId id="258" r:id="rId6"/>
    <p:sldId id="260" r:id="rId7"/>
    <p:sldId id="301" r:id="rId8"/>
    <p:sldId id="313" r:id="rId9"/>
    <p:sldId id="338" r:id="rId10"/>
    <p:sldId id="380" r:id="rId11"/>
    <p:sldId id="335" r:id="rId12"/>
    <p:sldId id="340" r:id="rId13"/>
    <p:sldId id="341" r:id="rId14"/>
    <p:sldId id="342" r:id="rId15"/>
    <p:sldId id="343" r:id="rId16"/>
    <p:sldId id="344" r:id="rId17"/>
    <p:sldId id="347" r:id="rId18"/>
    <p:sldId id="339" r:id="rId19"/>
    <p:sldId id="350" r:id="rId20"/>
    <p:sldId id="378" r:id="rId21"/>
    <p:sldId id="351" r:id="rId22"/>
    <p:sldId id="353" r:id="rId23"/>
    <p:sldId id="352" r:id="rId24"/>
    <p:sldId id="354" r:id="rId25"/>
    <p:sldId id="355" r:id="rId26"/>
    <p:sldId id="356" r:id="rId27"/>
    <p:sldId id="357" r:id="rId28"/>
    <p:sldId id="358" r:id="rId29"/>
    <p:sldId id="359" r:id="rId30"/>
    <p:sldId id="360" r:id="rId31"/>
    <p:sldId id="361" r:id="rId32"/>
    <p:sldId id="363" r:id="rId33"/>
    <p:sldId id="364" r:id="rId34"/>
    <p:sldId id="366" r:id="rId35"/>
    <p:sldId id="367" r:id="rId36"/>
    <p:sldId id="379" r:id="rId37"/>
    <p:sldId id="336" r:id="rId38"/>
    <p:sldId id="372" r:id="rId39"/>
    <p:sldId id="349" r:id="rId40"/>
    <p:sldId id="370" r:id="rId41"/>
    <p:sldId id="371" r:id="rId42"/>
    <p:sldId id="373" r:id="rId43"/>
    <p:sldId id="374" r:id="rId44"/>
    <p:sldId id="375" r:id="rId45"/>
    <p:sldId id="348" r:id="rId46"/>
    <p:sldId id="376" r:id="rId47"/>
    <p:sldId id="295" r:id="rId48"/>
    <p:sldId id="297" r:id="rId49"/>
    <p:sldId id="377" r:id="rId50"/>
    <p:sldId id="381" r:id="rId51"/>
    <p:sldId id="296" r:id="rId52"/>
    <p:sldId id="298" r:id="rId53"/>
    <p:sldId id="299"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58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solidFill>
                  <a:schemeClr val="accent1">
                    <a:lumMod val="50000"/>
                  </a:schemeClr>
                </a:solidFill>
                <a:latin typeface="Book Antiqua" panose="02040602050305030304" pitchFamily="18" charset="0"/>
              </a:defRPr>
            </a:pPr>
            <a:r>
              <a:rPr lang="lt-LT" sz="2800" dirty="0" smtClean="0">
                <a:solidFill>
                  <a:schemeClr val="accent1">
                    <a:lumMod val="50000"/>
                  </a:schemeClr>
                </a:solidFill>
                <a:latin typeface="Book Antiqua" panose="02040602050305030304" pitchFamily="18" charset="0"/>
              </a:rPr>
              <a:t>RESPONDENTAI</a:t>
            </a:r>
            <a:r>
              <a:rPr lang="lt-LT" sz="2800" baseline="0" dirty="0" smtClean="0">
                <a:solidFill>
                  <a:schemeClr val="accent1">
                    <a:lumMod val="50000"/>
                  </a:schemeClr>
                </a:solidFill>
                <a:latin typeface="Book Antiqua" panose="02040602050305030304" pitchFamily="18" charset="0"/>
              </a:rPr>
              <a:t> PAGAL LYTĮ</a:t>
            </a:r>
            <a:endParaRPr lang="en-US" sz="2800" dirty="0">
              <a:solidFill>
                <a:schemeClr val="accent1">
                  <a:lumMod val="50000"/>
                </a:schemeClr>
              </a:solidFill>
              <a:latin typeface="Book Antiqua" panose="02040602050305030304" pitchFamily="18" charset="0"/>
            </a:endParaRPr>
          </a:p>
        </c:rich>
      </c:tx>
      <c:layout>
        <c:manualLayout>
          <c:xMode val="edge"/>
          <c:yMode val="edge"/>
          <c:x val="0.24429742883874914"/>
          <c:y val="0"/>
        </c:manualLayout>
      </c:layout>
      <c:overlay val="0"/>
      <c:spPr>
        <a:noFill/>
        <a:ln>
          <a:noFill/>
        </a:ln>
        <a:effectLst/>
      </c:spPr>
    </c:title>
    <c:autoTitleDeleted val="0"/>
    <c:plotArea>
      <c:layout>
        <c:manualLayout>
          <c:layoutTarget val="inner"/>
          <c:xMode val="edge"/>
          <c:yMode val="edge"/>
          <c:x val="0.23966118248944934"/>
          <c:y val="0.18520633031481312"/>
          <c:w val="0.50451826238138764"/>
          <c:h val="0.7314246270444924"/>
        </c:manualLayout>
      </c:layout>
      <c:pieChart>
        <c:varyColors val="1"/>
        <c:ser>
          <c:idx val="0"/>
          <c:order val="0"/>
          <c:tx>
            <c:strRef>
              <c:f>Lapas1!$B$1</c:f>
              <c:strCache>
                <c:ptCount val="1"/>
                <c:pt idx="0">
                  <c:v>Pardavimas</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Lbls>
            <c:dLbl>
              <c:idx val="0"/>
              <c:layout>
                <c:manualLayout>
                  <c:x val="6.4625850340135932E-2"/>
                  <c:y val="2.6058631921823147E-3"/>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6.2925170068027225E-2"/>
                  <c:y val="2.3452768729641693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3.4013605442176874E-2"/>
                  <c:y val="-1.0423452768729666E-2"/>
                </c:manualLayout>
              </c:layout>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rot="0" vert="horz"/>
              <a:lstStyle/>
              <a:p>
                <a:pPr>
                  <a:defRPr sz="1800" b="1">
                    <a:latin typeface="Book Antiqua" panose="02040602050305030304" pitchFamily="18" charset="0"/>
                  </a:defRPr>
                </a:pPr>
                <a:endParaRPr lang="lt-LT"/>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Lapas1!$A$2:$A$4</c:f>
              <c:strCache>
                <c:ptCount val="2"/>
                <c:pt idx="0">
                  <c:v>Moterys</c:v>
                </c:pt>
                <c:pt idx="1">
                  <c:v>Vyrai</c:v>
                </c:pt>
              </c:strCache>
            </c:strRef>
          </c:cat>
          <c:val>
            <c:numRef>
              <c:f>Lapas1!$B$2:$B$4</c:f>
              <c:numCache>
                <c:formatCode>0%</c:formatCode>
                <c:ptCount val="3"/>
                <c:pt idx="0">
                  <c:v>0.88400000000000001</c:v>
                </c:pt>
                <c:pt idx="1">
                  <c:v>0.12</c:v>
                </c:pt>
              </c:numCache>
            </c:numRef>
          </c:val>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lt-LT"/>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r">
              <a:defRPr sz="2400" b="0">
                <a:solidFill>
                  <a:schemeClr val="accent1">
                    <a:lumMod val="50000"/>
                  </a:schemeClr>
                </a:solidFill>
                <a:latin typeface="Arial" panose="020B0604020202020204" pitchFamily="34" charset="0"/>
                <a:cs typeface="Arial" panose="020B0604020202020204" pitchFamily="34" charset="0"/>
              </a:defRPr>
            </a:pPr>
            <a:r>
              <a:rPr lang="lt-LT" sz="2000" b="1" dirty="0" smtClean="0">
                <a:solidFill>
                  <a:schemeClr val="accent1">
                    <a:lumMod val="50000"/>
                  </a:schemeClr>
                </a:solidFill>
                <a:latin typeface="Book Antiqua" panose="02040602050305030304" pitchFamily="18" charset="0"/>
                <a:cs typeface="Arial" panose="020B0604020202020204" pitchFamily="34" charset="0"/>
              </a:rPr>
              <a:t>1.2. PEDAGOGŲ PROFESINĖS KVALIFIKACIJOS KĖLIMAS</a:t>
            </a:r>
            <a:r>
              <a:rPr lang="lt-LT" sz="2000" b="1" baseline="0" dirty="0" smtClean="0">
                <a:solidFill>
                  <a:schemeClr val="accent1">
                    <a:lumMod val="50000"/>
                  </a:schemeClr>
                </a:solidFill>
                <a:latin typeface="Book Antiqua" panose="02040602050305030304" pitchFamily="18" charset="0"/>
                <a:cs typeface="Arial" panose="020B0604020202020204" pitchFamily="34" charset="0"/>
              </a:rPr>
              <a:t> IR KITI </a:t>
            </a:r>
            <a:r>
              <a:rPr lang="lt-LT" sz="2000" b="1" dirty="0" smtClean="0">
                <a:solidFill>
                  <a:schemeClr val="accent1">
                    <a:lumMod val="50000"/>
                  </a:schemeClr>
                </a:solidFill>
                <a:latin typeface="Book Antiqua" panose="02040602050305030304" pitchFamily="18" charset="0"/>
                <a:cs typeface="Arial" panose="020B0604020202020204" pitchFamily="34" charset="0"/>
              </a:rPr>
              <a:t>VEIKSNIAI, PADEDANTYS TINKAMAI TENKINTI SUP MOKINIŲ POREIKIUS</a:t>
            </a:r>
            <a:endParaRPr lang="en-US" sz="2000" b="1" dirty="0">
              <a:solidFill>
                <a:schemeClr val="accent1">
                  <a:lumMod val="50000"/>
                </a:schemeClr>
              </a:solidFill>
              <a:latin typeface="Book Antiqua" panose="02040602050305030304" pitchFamily="18" charset="0"/>
              <a:cs typeface="Arial" panose="020B0604020202020204" pitchFamily="34" charset="0"/>
            </a:endParaRPr>
          </a:p>
        </c:rich>
      </c:tx>
      <c:layout>
        <c:manualLayout>
          <c:xMode val="edge"/>
          <c:yMode val="edge"/>
          <c:x val="0.21094986497353113"/>
          <c:y val="0"/>
        </c:manualLayout>
      </c:layout>
      <c:overlay val="0"/>
    </c:title>
    <c:autoTitleDeleted val="0"/>
    <c:plotArea>
      <c:layout>
        <c:manualLayout>
          <c:layoutTarget val="inner"/>
          <c:xMode val="edge"/>
          <c:yMode val="edge"/>
          <c:x val="0.30499761417476501"/>
          <c:y val="0.25740622903958105"/>
          <c:w val="0.44191064752420822"/>
          <c:h val="0.61378457377029694"/>
        </c:manualLayout>
      </c:layout>
      <c:pieChart>
        <c:varyColors val="1"/>
        <c:ser>
          <c:idx val="0"/>
          <c:order val="0"/>
          <c:tx>
            <c:strRef>
              <c:f>Sheet1!$B$1</c:f>
              <c:strCache>
                <c:ptCount val="1"/>
                <c:pt idx="0">
                  <c:v>Sales</c:v>
                </c:pt>
              </c:strCache>
            </c:strRef>
          </c:tx>
          <c:dLbls>
            <c:dLbl>
              <c:idx val="0"/>
              <c:layout>
                <c:manualLayout>
                  <c:x val="6.3245825827605476E-2"/>
                  <c:y val="0.1531989867863213"/>
                </c:manualLayout>
              </c:layout>
              <c:tx>
                <c:rich>
                  <a:bodyPr/>
                  <a:lstStyle/>
                  <a:p>
                    <a:pPr>
                      <a:defRPr sz="1400" b="1">
                        <a:latin typeface="Book Antiqua" panose="02040602050305030304" pitchFamily="18" charset="0"/>
                        <a:cs typeface="Arial" panose="020B0604020202020204" pitchFamily="34" charset="0"/>
                      </a:defRPr>
                    </a:pPr>
                    <a:r>
                      <a:rPr lang="en-US" sz="1400" dirty="0">
                        <a:latin typeface="Book Antiqua" panose="02040602050305030304" pitchFamily="18" charset="0"/>
                        <a:cs typeface="Arial" panose="020B0604020202020204" pitchFamily="34" charset="0"/>
                      </a:rPr>
                      <a:t>GIMNAZIJOJE </a:t>
                    </a:r>
                    <a:r>
                      <a:rPr lang="en-US" sz="1400" dirty="0" smtClean="0">
                        <a:latin typeface="Book Antiqua" panose="02040602050305030304" pitchFamily="18" charset="0"/>
                        <a:cs typeface="Arial" panose="020B0604020202020204" pitchFamily="34" charset="0"/>
                      </a:rPr>
                      <a:t>ORGANIZUOJAMI</a:t>
                    </a:r>
                  </a:p>
                  <a:p>
                    <a:pPr>
                      <a:defRPr sz="1400" b="1">
                        <a:latin typeface="Book Antiqua" panose="02040602050305030304" pitchFamily="18" charset="0"/>
                        <a:cs typeface="Arial" panose="020B0604020202020204" pitchFamily="34" charset="0"/>
                      </a:defRPr>
                    </a:pPr>
                    <a:r>
                      <a:rPr lang="en-US" sz="1400" dirty="0" smtClean="0">
                        <a:latin typeface="Book Antiqua" panose="02040602050305030304" pitchFamily="18" charset="0"/>
                        <a:cs typeface="Arial" panose="020B0604020202020204" pitchFamily="34" charset="0"/>
                      </a:rPr>
                      <a:t> </a:t>
                    </a:r>
                    <a:r>
                      <a:rPr lang="en-US" sz="1400" dirty="0">
                        <a:latin typeface="Book Antiqua" panose="02040602050305030304" pitchFamily="18" charset="0"/>
                        <a:cs typeface="Arial" panose="020B0604020202020204" pitchFamily="34" charset="0"/>
                      </a:rPr>
                      <a:t>MOKYMAI
36%</a:t>
                    </a:r>
                    <a:endParaRPr lang="en-US" sz="1400" dirty="0">
                      <a:latin typeface="Book Antiqua" panose="02040602050305030304" pitchFamily="18" charset="0"/>
                    </a:endParaRPr>
                  </a:p>
                </c:rich>
              </c:tx>
              <c:spPr>
                <a:noFill/>
                <a:ln>
                  <a:noFill/>
                </a:ln>
                <a:effectLst/>
              </c:spPr>
              <c:showLegendKey val="0"/>
              <c:showVal val="0"/>
              <c:showCatName val="1"/>
              <c:showSerName val="0"/>
              <c:showPercent val="1"/>
              <c:showBubbleSize val="0"/>
              <c:extLst>
                <c:ext xmlns:c15="http://schemas.microsoft.com/office/drawing/2012/chart" uri="{CE6537A1-D6FC-4f65-9D91-7224C49458BB}"/>
              </c:extLst>
            </c:dLbl>
            <c:dLbl>
              <c:idx val="1"/>
              <c:layout>
                <c:manualLayout>
                  <c:x val="-0.14384853023969624"/>
                  <c:y val="-0.11039356493297189"/>
                </c:manualLayout>
              </c:layout>
              <c:tx>
                <c:rich>
                  <a:bodyPr/>
                  <a:lstStyle/>
                  <a:p>
                    <a:pPr>
                      <a:defRPr sz="1400" b="1">
                        <a:latin typeface="Book Antiqua" panose="02040602050305030304" pitchFamily="18" charset="0"/>
                        <a:cs typeface="Arial" panose="020B0604020202020204" pitchFamily="34" charset="0"/>
                      </a:defRPr>
                    </a:pPr>
                    <a:r>
                      <a:rPr lang="en-US" sz="1400" dirty="0">
                        <a:latin typeface="Book Antiqua" panose="02040602050305030304" pitchFamily="18" charset="0"/>
                        <a:cs typeface="Arial" panose="020B0604020202020204" pitchFamily="34" charset="0"/>
                      </a:rPr>
                      <a:t>DALYVAVIMAS MOKYMUOSE UŽ GIMNAZIJOS RIBŲ
45%</a:t>
                    </a:r>
                    <a:endParaRPr lang="en-US" sz="1400" dirty="0">
                      <a:latin typeface="Book Antiqua" panose="02040602050305030304" pitchFamily="18" charset="0"/>
                    </a:endParaRPr>
                  </a:p>
                </c:rich>
              </c:tx>
              <c:spPr>
                <a:noFill/>
                <a:ln>
                  <a:noFill/>
                </a:ln>
                <a:effectLst/>
              </c:spPr>
              <c:showLegendKey val="0"/>
              <c:showVal val="0"/>
              <c:showCatName val="1"/>
              <c:showSerName val="0"/>
              <c:showPercent val="1"/>
              <c:showBubbleSize val="0"/>
              <c:extLst>
                <c:ext xmlns:c15="http://schemas.microsoft.com/office/drawing/2012/chart" uri="{CE6537A1-D6FC-4f65-9D91-7224C49458BB}"/>
              </c:extLst>
            </c:dLbl>
            <c:dLbl>
              <c:idx val="2"/>
              <c:layout>
                <c:manualLayout>
                  <c:x val="-2.1470383581435316E-2"/>
                  <c:y val="3.1572544314793761E-2"/>
                </c:manualLayout>
              </c:layout>
              <c:tx>
                <c:rich>
                  <a:bodyPr/>
                  <a:lstStyle/>
                  <a:p>
                    <a:r>
                      <a:rPr lang="en-US" sz="1400" dirty="0">
                        <a:latin typeface="Book Antiqua" panose="02040602050305030304" pitchFamily="18" charset="0"/>
                        <a:cs typeface="Arial" panose="020B0604020202020204" pitchFamily="34" charset="0"/>
                      </a:rPr>
                      <a:t>SAVIŠVIETA</a:t>
                    </a:r>
                    <a:r>
                      <a:rPr lang="en-US" sz="1400" dirty="0">
                        <a:latin typeface="Arial" panose="020B0604020202020204" pitchFamily="34" charset="0"/>
                        <a:cs typeface="Arial" panose="020B0604020202020204" pitchFamily="34" charset="0"/>
                      </a:rPr>
                      <a:t>
19%</a:t>
                    </a:r>
                    <a:endParaRPr lang="en-US" dirty="0"/>
                  </a:p>
                </c:rich>
              </c:tx>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1400" b="1">
                    <a:latin typeface="Arial" panose="020B0604020202020204" pitchFamily="34" charset="0"/>
                    <a:cs typeface="Arial" panose="020B0604020202020204" pitchFamily="34" charset="0"/>
                  </a:defRPr>
                </a:pPr>
                <a:endParaRPr lang="lt-LT"/>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Sheet1!$A$2:$A$4</c:f>
              <c:strCache>
                <c:ptCount val="3"/>
                <c:pt idx="0">
                  <c:v>GIMNAZIJOJE ORGANIZUOJAMI MOKYMAI</c:v>
                </c:pt>
                <c:pt idx="1">
                  <c:v>DALYVAVIMAS MOKYMUOSE UŽ GIMNAZIJOS RIBŲ</c:v>
                </c:pt>
                <c:pt idx="2">
                  <c:v>SAVIŠVIETA</c:v>
                </c:pt>
              </c:strCache>
            </c:strRef>
          </c:cat>
          <c:val>
            <c:numRef>
              <c:f>Sheet1!$B$2:$B$4</c:f>
              <c:numCache>
                <c:formatCode>0%</c:formatCode>
                <c:ptCount val="3"/>
                <c:pt idx="0">
                  <c:v>0.36</c:v>
                </c:pt>
                <c:pt idx="1">
                  <c:v>0.45</c:v>
                </c:pt>
                <c:pt idx="2" formatCode="0.00%">
                  <c:v>0.19</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lt-LT"/>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lt-LT" dirty="0" smtClean="0">
                <a:latin typeface="Book Antiqua" panose="02040602050305030304" pitchFamily="18" charset="0"/>
              </a:rPr>
              <a:t>1.3.</a:t>
            </a:r>
            <a:r>
              <a:rPr lang="lt-LT" baseline="0" dirty="0" smtClean="0">
                <a:latin typeface="Book Antiqua" panose="02040602050305030304" pitchFamily="18" charset="0"/>
              </a:rPr>
              <a:t> Mokyklos bendruomenė rūpinasi palankaus mikroklimato kūrimu</a:t>
            </a:r>
            <a:endParaRPr lang="lt-LT" dirty="0">
              <a:latin typeface="Book Antiqua" panose="02040602050305030304" pitchFamily="18" charset="0"/>
            </a:endParaRPr>
          </a:p>
        </c:rich>
      </c:tx>
      <c:layout/>
      <c:overlay val="0"/>
    </c:title>
    <c:autoTitleDeleted val="0"/>
    <c:view3D>
      <c:rotX val="-20"/>
      <c:rotY val="0"/>
      <c:rAngAx val="0"/>
      <c:perspective val="0"/>
    </c:view3D>
    <c:floor>
      <c:thickness val="0"/>
    </c:floor>
    <c:sideWall>
      <c:thickness val="0"/>
    </c:sideWall>
    <c:backWall>
      <c:thickness val="0"/>
    </c:backWall>
    <c:plotArea>
      <c:layout>
        <c:manualLayout>
          <c:layoutTarget val="inner"/>
          <c:xMode val="edge"/>
          <c:yMode val="edge"/>
          <c:x val="0.45056584639805519"/>
          <c:y val="0.18167256103433091"/>
          <c:w val="0.46678266980140021"/>
          <c:h val="0.55864442226306943"/>
        </c:manualLayout>
      </c:layout>
      <c:bar3DChart>
        <c:barDir val="bar"/>
        <c:grouping val="percentStacked"/>
        <c:varyColors val="0"/>
        <c:ser>
          <c:idx val="0"/>
          <c:order val="0"/>
          <c:tx>
            <c:strRef>
              <c:f>Lapas1!$B$1</c:f>
              <c:strCache>
                <c:ptCount val="1"/>
                <c:pt idx="0">
                  <c:v>Taip</c:v>
                </c:pt>
              </c:strCache>
            </c:strRef>
          </c:tx>
          <c:invertIfNegative val="0"/>
          <c:dPt>
            <c:idx val="0"/>
            <c:invertIfNegative val="0"/>
            <c:bubble3D val="0"/>
          </c:dPt>
          <c:dPt>
            <c:idx val="1"/>
            <c:invertIfNegative val="0"/>
            <c:bubble3D val="0"/>
          </c:dPt>
          <c:dPt>
            <c:idx val="2"/>
            <c:invertIfNegative val="0"/>
            <c:bubble3D val="0"/>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Lapas1!$A$2:$A$12</c:f>
              <c:strCache>
                <c:ptCount val="8"/>
                <c:pt idx="0">
                  <c:v>Mokyklos bendruomenė rūpinasi mikroklimato kūrimu</c:v>
                </c:pt>
                <c:pt idx="1">
                  <c:v>Mokiniai, turintys SUP klasėje vertinami kaip lygiaverčiai ugdymo dalyviai</c:v>
                </c:pt>
                <c:pt idx="2">
                  <c:v>Gimnazijos bendruomenė suvokia pagalbos SUP mokiniams svarbą</c:v>
                </c:pt>
                <c:pt idx="3">
                  <c:v>Kiekvienas mokinys gimnazijoje yra vertinamas</c:v>
                </c:pt>
                <c:pt idx="4">
                  <c:v>Tiriami ir tenkinami visų mokinių poreikiai</c:v>
                </c:pt>
                <c:pt idx="5">
                  <c:v>Tiriami ir tenkinami visų SUP mokinių poreikiai</c:v>
                </c:pt>
                <c:pt idx="6">
                  <c:v>Mokiniai žino, į ką jie gali kreiptis pagalbos</c:v>
                </c:pt>
                <c:pt idx="7">
                  <c:v>Mokykloje yra darbuotojai, į kuriuos gali kreiptis patiriantys psichologinį smurtą</c:v>
                </c:pt>
              </c:strCache>
            </c:strRef>
          </c:cat>
          <c:val>
            <c:numRef>
              <c:f>Lapas1!$B$2:$B$12</c:f>
              <c:numCache>
                <c:formatCode>0%</c:formatCode>
                <c:ptCount val="11"/>
                <c:pt idx="0">
                  <c:v>0.44</c:v>
                </c:pt>
                <c:pt idx="1">
                  <c:v>0.69</c:v>
                </c:pt>
                <c:pt idx="2">
                  <c:v>0.65</c:v>
                </c:pt>
                <c:pt idx="3" formatCode="0.00%">
                  <c:v>0.6</c:v>
                </c:pt>
                <c:pt idx="4" formatCode="0.00%">
                  <c:v>0.54</c:v>
                </c:pt>
                <c:pt idx="5" formatCode="0.00%">
                  <c:v>0.52</c:v>
                </c:pt>
                <c:pt idx="6">
                  <c:v>0.56999999999999995</c:v>
                </c:pt>
                <c:pt idx="7">
                  <c:v>0.37</c:v>
                </c:pt>
              </c:numCache>
            </c:numRef>
          </c:val>
        </c:ser>
        <c:ser>
          <c:idx val="1"/>
          <c:order val="1"/>
          <c:tx>
            <c:strRef>
              <c:f>Lapas1!$C$1</c:f>
              <c:strCache>
                <c:ptCount val="1"/>
                <c:pt idx="0">
                  <c:v>Labiau taipnei ne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Lapas1!$A$2:$A$12</c:f>
              <c:strCache>
                <c:ptCount val="8"/>
                <c:pt idx="0">
                  <c:v>Mokyklos bendruomenė rūpinasi mikroklimato kūrimu</c:v>
                </c:pt>
                <c:pt idx="1">
                  <c:v>Mokiniai, turintys SUP klasėje vertinami kaip lygiaverčiai ugdymo dalyviai</c:v>
                </c:pt>
                <c:pt idx="2">
                  <c:v>Gimnazijos bendruomenė suvokia pagalbos SUP mokiniams svarbą</c:v>
                </c:pt>
                <c:pt idx="3">
                  <c:v>Kiekvienas mokinys gimnazijoje yra vertinamas</c:v>
                </c:pt>
                <c:pt idx="4">
                  <c:v>Tiriami ir tenkinami visų mokinių poreikiai</c:v>
                </c:pt>
                <c:pt idx="5">
                  <c:v>Tiriami ir tenkinami visų SUP mokinių poreikiai</c:v>
                </c:pt>
                <c:pt idx="6">
                  <c:v>Mokiniai žino, į ką jie gali kreiptis pagalbos</c:v>
                </c:pt>
                <c:pt idx="7">
                  <c:v>Mokykloje yra darbuotojai, į kuriuos gali kreiptis patiriantys psichologinį smurtą</c:v>
                </c:pt>
              </c:strCache>
            </c:strRef>
          </c:cat>
          <c:val>
            <c:numRef>
              <c:f>Lapas1!$C$2:$C$12</c:f>
              <c:numCache>
                <c:formatCode>0%</c:formatCode>
                <c:ptCount val="11"/>
                <c:pt idx="0">
                  <c:v>0.08</c:v>
                </c:pt>
                <c:pt idx="1">
                  <c:v>0.31</c:v>
                </c:pt>
                <c:pt idx="2">
                  <c:v>0.28999999999999998</c:v>
                </c:pt>
                <c:pt idx="3">
                  <c:v>0.38</c:v>
                </c:pt>
                <c:pt idx="4">
                  <c:v>0.4</c:v>
                </c:pt>
                <c:pt idx="5">
                  <c:v>0.39</c:v>
                </c:pt>
                <c:pt idx="6" formatCode="0.00%">
                  <c:v>0.38</c:v>
                </c:pt>
                <c:pt idx="7">
                  <c:v>0.54</c:v>
                </c:pt>
              </c:numCache>
            </c:numRef>
          </c:val>
        </c:ser>
        <c:ser>
          <c:idx val="2"/>
          <c:order val="2"/>
          <c:tx>
            <c:strRef>
              <c:f>Lapas1!$D$1</c:f>
              <c:strCache>
                <c:ptCount val="1"/>
                <c:pt idx="0">
                  <c:v>Labiau ne nei taip</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Lapas1!$A$2:$A$12</c:f>
              <c:strCache>
                <c:ptCount val="8"/>
                <c:pt idx="0">
                  <c:v>Mokyklos bendruomenė rūpinasi mikroklimato kūrimu</c:v>
                </c:pt>
                <c:pt idx="1">
                  <c:v>Mokiniai, turintys SUP klasėje vertinami kaip lygiaverčiai ugdymo dalyviai</c:v>
                </c:pt>
                <c:pt idx="2">
                  <c:v>Gimnazijos bendruomenė suvokia pagalbos SUP mokiniams svarbą</c:v>
                </c:pt>
                <c:pt idx="3">
                  <c:v>Kiekvienas mokinys gimnazijoje yra vertinamas</c:v>
                </c:pt>
                <c:pt idx="4">
                  <c:v>Tiriami ir tenkinami visų mokinių poreikiai</c:v>
                </c:pt>
                <c:pt idx="5">
                  <c:v>Tiriami ir tenkinami visų SUP mokinių poreikiai</c:v>
                </c:pt>
                <c:pt idx="6">
                  <c:v>Mokiniai žino, į ką jie gali kreiptis pagalbos</c:v>
                </c:pt>
                <c:pt idx="7">
                  <c:v>Mokykloje yra darbuotojai, į kuriuos gali kreiptis patiriantys psichologinį smurtą</c:v>
                </c:pt>
              </c:strCache>
            </c:strRef>
          </c:cat>
          <c:val>
            <c:numRef>
              <c:f>Lapas1!$D$2:$D$12</c:f>
              <c:numCache>
                <c:formatCode>0%</c:formatCode>
                <c:ptCount val="11"/>
                <c:pt idx="0" formatCode="General">
                  <c:v>0</c:v>
                </c:pt>
                <c:pt idx="1">
                  <c:v>0.02</c:v>
                </c:pt>
                <c:pt idx="2">
                  <c:v>0.06</c:v>
                </c:pt>
                <c:pt idx="3">
                  <c:v>0.02</c:v>
                </c:pt>
                <c:pt idx="4">
                  <c:v>0.06</c:v>
                </c:pt>
                <c:pt idx="5">
                  <c:v>0.09</c:v>
                </c:pt>
                <c:pt idx="6">
                  <c:v>0.02</c:v>
                </c:pt>
                <c:pt idx="7">
                  <c:v>0.09</c:v>
                </c:pt>
              </c:numCache>
            </c:numRef>
          </c:val>
        </c:ser>
        <c:ser>
          <c:idx val="3"/>
          <c:order val="3"/>
          <c:tx>
            <c:strRef>
              <c:f>Lapas1!$E$1</c:f>
              <c:strCache>
                <c:ptCount val="1"/>
                <c:pt idx="0">
                  <c:v>Ne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Lapas1!$A$2:$A$12</c:f>
              <c:strCache>
                <c:ptCount val="8"/>
                <c:pt idx="0">
                  <c:v>Mokyklos bendruomenė rūpinasi mikroklimato kūrimu</c:v>
                </c:pt>
                <c:pt idx="1">
                  <c:v>Mokiniai, turintys SUP klasėje vertinami kaip lygiaverčiai ugdymo dalyviai</c:v>
                </c:pt>
                <c:pt idx="2">
                  <c:v>Gimnazijos bendruomenė suvokia pagalbos SUP mokiniams svarbą</c:v>
                </c:pt>
                <c:pt idx="3">
                  <c:v>Kiekvienas mokinys gimnazijoje yra vertinamas</c:v>
                </c:pt>
                <c:pt idx="4">
                  <c:v>Tiriami ir tenkinami visų mokinių poreikiai</c:v>
                </c:pt>
                <c:pt idx="5">
                  <c:v>Tiriami ir tenkinami visų SUP mokinių poreikiai</c:v>
                </c:pt>
                <c:pt idx="6">
                  <c:v>Mokiniai žino, į ką jie gali kreiptis pagalbos</c:v>
                </c:pt>
                <c:pt idx="7">
                  <c:v>Mokykloje yra darbuotojai, į kuriuos gali kreiptis patiriantys psichologinį smurtą</c:v>
                </c:pt>
              </c:strCache>
            </c:strRef>
          </c:cat>
          <c:val>
            <c:numRef>
              <c:f>Lapas1!$E$2:$E$12</c:f>
              <c:numCache>
                <c:formatCode>General</c:formatCode>
                <c:ptCount val="11"/>
                <c:pt idx="0">
                  <c:v>0</c:v>
                </c:pt>
                <c:pt idx="1">
                  <c:v>0</c:v>
                </c:pt>
                <c:pt idx="2">
                  <c:v>0</c:v>
                </c:pt>
                <c:pt idx="3">
                  <c:v>0</c:v>
                </c:pt>
                <c:pt idx="4">
                  <c:v>0</c:v>
                </c:pt>
                <c:pt idx="5">
                  <c:v>0</c:v>
                </c:pt>
              </c:numCache>
            </c:numRef>
          </c:val>
        </c:ser>
        <c:dLbls>
          <c:showLegendKey val="0"/>
          <c:showVal val="1"/>
          <c:showCatName val="0"/>
          <c:showSerName val="0"/>
          <c:showPercent val="0"/>
          <c:showBubbleSize val="0"/>
        </c:dLbls>
        <c:gapWidth val="75"/>
        <c:shape val="box"/>
        <c:axId val="133397504"/>
        <c:axId val="133415680"/>
        <c:axId val="0"/>
      </c:bar3DChart>
      <c:catAx>
        <c:axId val="133397504"/>
        <c:scaling>
          <c:orientation val="minMax"/>
        </c:scaling>
        <c:delete val="0"/>
        <c:axPos val="l"/>
        <c:majorGridlines/>
        <c:numFmt formatCode="General" sourceLinked="0"/>
        <c:majorTickMark val="none"/>
        <c:minorTickMark val="none"/>
        <c:tickLblPos val="nextTo"/>
        <c:txPr>
          <a:bodyPr/>
          <a:lstStyle/>
          <a:p>
            <a:pPr>
              <a:defRPr sz="1200"/>
            </a:pPr>
            <a:endParaRPr lang="lt-LT"/>
          </a:p>
        </c:txPr>
        <c:crossAx val="133415680"/>
        <c:crosses val="autoZero"/>
        <c:auto val="1"/>
        <c:lblAlgn val="ctr"/>
        <c:lblOffset val="100"/>
        <c:noMultiLvlLbl val="0"/>
      </c:catAx>
      <c:valAx>
        <c:axId val="133415680"/>
        <c:scaling>
          <c:orientation val="minMax"/>
        </c:scaling>
        <c:delete val="0"/>
        <c:axPos val="b"/>
        <c:majorGridlines/>
        <c:numFmt formatCode="0%" sourceLinked="1"/>
        <c:majorTickMark val="none"/>
        <c:minorTickMark val="none"/>
        <c:tickLblPos val="nextTo"/>
        <c:crossAx val="133397504"/>
        <c:crosses val="autoZero"/>
        <c:crossBetween val="between"/>
      </c:valAx>
    </c:plotArea>
    <c:legend>
      <c:legendPos val="t"/>
      <c:layout>
        <c:manualLayout>
          <c:xMode val="edge"/>
          <c:yMode val="edge"/>
          <c:x val="5.7050951415628083E-2"/>
          <c:y val="0.15508846830849701"/>
          <c:w val="0.8858979722192234"/>
          <c:h val="8.1805946627194093E-2"/>
        </c:manualLayout>
      </c:layout>
      <c:overlay val="0"/>
    </c:legend>
    <c:plotVisOnly val="1"/>
    <c:dispBlanksAs val="gap"/>
    <c:showDLblsOverMax val="0"/>
  </c:chart>
  <c:txPr>
    <a:bodyPr/>
    <a:lstStyle/>
    <a:p>
      <a:pPr>
        <a:defRPr sz="1800"/>
      </a:pPr>
      <a:endParaRPr lang="lt-LT"/>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accent1">
                    <a:lumMod val="50000"/>
                  </a:schemeClr>
                </a:solidFill>
              </a:defRPr>
            </a:pPr>
            <a:r>
              <a:rPr lang="lt-LT" sz="2400" dirty="0" smtClean="0">
                <a:solidFill>
                  <a:schemeClr val="accent1">
                    <a:lumMod val="50000"/>
                  </a:schemeClr>
                </a:solidFill>
                <a:latin typeface="Book Antiqua" panose="02040602050305030304" pitchFamily="18" charset="0"/>
                <a:cs typeface="Arial" panose="020B0604020202020204" pitchFamily="34" charset="0"/>
              </a:rPr>
              <a:t>1.3.1. Mokyklos</a:t>
            </a:r>
            <a:r>
              <a:rPr lang="lt-LT" sz="2400" baseline="0" dirty="0" smtClean="0">
                <a:solidFill>
                  <a:schemeClr val="accent1">
                    <a:lumMod val="50000"/>
                  </a:schemeClr>
                </a:solidFill>
                <a:latin typeface="Book Antiqua" panose="02040602050305030304" pitchFamily="18" charset="0"/>
                <a:cs typeface="Arial" panose="020B0604020202020204" pitchFamily="34" charset="0"/>
              </a:rPr>
              <a:t> bendruomenės rūpinimasis, patyčių ir smurto netoleravimas </a:t>
            </a:r>
            <a:endParaRPr lang="en-US" sz="2400" dirty="0">
              <a:solidFill>
                <a:schemeClr val="accent1">
                  <a:lumMod val="50000"/>
                </a:schemeClr>
              </a:solidFill>
              <a:latin typeface="Book Antiqua" panose="02040602050305030304" pitchFamily="18" charset="0"/>
              <a:cs typeface="Arial" panose="020B0604020202020204" pitchFamily="34" charset="0"/>
            </a:endParaRPr>
          </a:p>
        </c:rich>
      </c:tx>
      <c:layout/>
      <c:overlay val="0"/>
    </c:title>
    <c:autoTitleDeleted val="0"/>
    <c:plotArea>
      <c:layout/>
      <c:pieChart>
        <c:varyColors val="1"/>
        <c:ser>
          <c:idx val="0"/>
          <c:order val="0"/>
          <c:tx>
            <c:strRef>
              <c:f>Sheet1!$B$1</c:f>
              <c:strCache>
                <c:ptCount val="1"/>
                <c:pt idx="0">
                  <c:v>Sales</c:v>
                </c:pt>
              </c:strCache>
            </c:strRef>
          </c:tx>
          <c:dLbls>
            <c:dLbl>
              <c:idx val="0"/>
              <c:layout>
                <c:manualLayout>
                  <c:x val="0.21243647165568097"/>
                  <c:y val="-0.11669519486304426"/>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0.14209402910195904"/>
                  <c:y val="8.4890971672911292E-2"/>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0.34123750762493399"/>
                  <c:y val="0.12764760968956981"/>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b="1">
                    <a:latin typeface="Book Antiqua" panose="02040602050305030304" pitchFamily="18" charset="0"/>
                    <a:cs typeface="Arial" panose="020B0604020202020204" pitchFamily="34" charset="0"/>
                  </a:defRPr>
                </a:pPr>
                <a:endParaRPr lang="lt-LT"/>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Sheet1!$A$2:$A$4</c:f>
              <c:strCache>
                <c:ptCount val="3"/>
                <c:pt idx="0">
                  <c:v>Taip</c:v>
                </c:pt>
                <c:pt idx="1">
                  <c:v>Daugiau taip nei ne</c:v>
                </c:pt>
                <c:pt idx="2">
                  <c:v>Ne</c:v>
                </c:pt>
              </c:strCache>
            </c:strRef>
          </c:cat>
          <c:val>
            <c:numRef>
              <c:f>Sheet1!$B$2:$B$4</c:f>
              <c:numCache>
                <c:formatCode>0%</c:formatCode>
                <c:ptCount val="3"/>
                <c:pt idx="0">
                  <c:v>0.85</c:v>
                </c:pt>
                <c:pt idx="1">
                  <c:v>0.15</c:v>
                </c:pt>
                <c:pt idx="2" formatCode="0.00%">
                  <c:v>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lt-LT"/>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accent1">
                    <a:lumMod val="50000"/>
                  </a:schemeClr>
                </a:solidFill>
              </a:defRPr>
            </a:pPr>
            <a:r>
              <a:rPr lang="lt-LT" sz="2000" dirty="0" smtClean="0">
                <a:solidFill>
                  <a:schemeClr val="accent1">
                    <a:lumMod val="50000"/>
                  </a:schemeClr>
                </a:solidFill>
                <a:latin typeface="Book Antiqua" panose="02040602050305030304" pitchFamily="18" charset="0"/>
                <a:cs typeface="Arial" panose="020B0604020202020204" pitchFamily="34" charset="0"/>
              </a:rPr>
              <a:t>1.3.2. </a:t>
            </a:r>
            <a:r>
              <a:rPr lang="lt-LT" sz="2000" dirty="0" smtClean="0">
                <a:solidFill>
                  <a:schemeClr val="bg2">
                    <a:lumMod val="25000"/>
                  </a:schemeClr>
                </a:solidFill>
                <a:latin typeface="Book Antiqua" panose="02040602050305030304" pitchFamily="18" charset="0"/>
                <a:cs typeface="Arial" panose="020B0604020202020204" pitchFamily="34" charset="0"/>
              </a:rPr>
              <a:t>POŽIŪRIS</a:t>
            </a:r>
            <a:r>
              <a:rPr lang="lt-LT" sz="2000" baseline="0" dirty="0" smtClean="0">
                <a:solidFill>
                  <a:schemeClr val="accent1">
                    <a:lumMod val="50000"/>
                  </a:schemeClr>
                </a:solidFill>
                <a:latin typeface="Book Antiqua" panose="02040602050305030304" pitchFamily="18" charset="0"/>
                <a:cs typeface="Arial" panose="020B0604020202020204" pitchFamily="34" charset="0"/>
              </a:rPr>
              <a:t> Į MOKINIUS, TURINČIUS SUP: KAIP Į ASMENIS, TURINČIUS ĮVAIRIŲ INTERESŲ, ŽINIŲ IR GEBĖJIMŲ</a:t>
            </a:r>
            <a:endParaRPr lang="en-US" sz="2000" dirty="0">
              <a:solidFill>
                <a:schemeClr val="accent1">
                  <a:lumMod val="50000"/>
                </a:schemeClr>
              </a:solidFill>
              <a:latin typeface="Book Antiqua" panose="02040602050305030304" pitchFamily="18" charset="0"/>
              <a:cs typeface="Arial" panose="020B0604020202020204" pitchFamily="34" charset="0"/>
            </a:endParaRPr>
          </a:p>
        </c:rich>
      </c:tx>
      <c:layout>
        <c:manualLayout>
          <c:xMode val="edge"/>
          <c:yMode val="edge"/>
          <c:x val="0.20073896721865908"/>
          <c:y val="2.4782189038963738E-2"/>
        </c:manualLayout>
      </c:layout>
      <c:overlay val="0"/>
    </c:title>
    <c:autoTitleDeleted val="0"/>
    <c:plotArea>
      <c:layout/>
      <c:pieChart>
        <c:varyColors val="1"/>
        <c:ser>
          <c:idx val="0"/>
          <c:order val="0"/>
          <c:tx>
            <c:strRef>
              <c:f>Sheet1!$B$1</c:f>
              <c:strCache>
                <c:ptCount val="1"/>
                <c:pt idx="0">
                  <c:v>Sales</c:v>
                </c:pt>
              </c:strCache>
            </c:strRef>
          </c:tx>
          <c:dLbls>
            <c:dLbl>
              <c:idx val="0"/>
              <c:layout>
                <c:manualLayout>
                  <c:x val="0.12408622127175213"/>
                  <c:y val="-0.11839287237988666"/>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6.1720839033940024E-2"/>
                  <c:y val="0.39424826147710718"/>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0.370214108656714"/>
                  <c:y val="0.12444029417185712"/>
                </c:manualLayout>
              </c:layout>
              <c:tx>
                <c:rich>
                  <a:bodyPr/>
                  <a:lstStyle/>
                  <a:p>
                    <a:r>
                      <a:rPr lang="it-IT" sz="1600" b="1" dirty="0">
                        <a:latin typeface="Book Antiqua" panose="02040602050305030304" pitchFamily="18" charset="0"/>
                        <a:cs typeface="Arial" panose="020B0604020202020204" pitchFamily="34" charset="0"/>
                      </a:rPr>
                      <a:t>DAUGIAU NE NEI TAIP
2%</a:t>
                    </a:r>
                    <a:endParaRPr lang="it-IT" sz="1600" b="1" dirty="0"/>
                  </a:p>
                </c:rich>
              </c:tx>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1600" b="1">
                    <a:latin typeface="Book Antiqua" panose="02040602050305030304" pitchFamily="18" charset="0"/>
                    <a:cs typeface="Arial" panose="020B0604020202020204" pitchFamily="34" charset="0"/>
                  </a:defRPr>
                </a:pPr>
                <a:endParaRPr lang="lt-LT"/>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Sheet1!$A$2:$A$4</c:f>
              <c:strCache>
                <c:ptCount val="3"/>
                <c:pt idx="0">
                  <c:v>TAIP</c:v>
                </c:pt>
                <c:pt idx="1">
                  <c:v>DAUGIAU TAIP NEI NE</c:v>
                </c:pt>
                <c:pt idx="2">
                  <c:v>DAUGIAU NE NEI TAIP</c:v>
                </c:pt>
              </c:strCache>
            </c:strRef>
          </c:cat>
          <c:val>
            <c:numRef>
              <c:f>Sheet1!$B$2:$B$4</c:f>
              <c:numCache>
                <c:formatCode>0%</c:formatCode>
                <c:ptCount val="3"/>
                <c:pt idx="0">
                  <c:v>0.69</c:v>
                </c:pt>
                <c:pt idx="1">
                  <c:v>0.31</c:v>
                </c:pt>
                <c:pt idx="2" formatCode="0.00%">
                  <c:v>0.02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lt-LT"/>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bg2">
                    <a:lumMod val="25000"/>
                  </a:schemeClr>
                </a:solidFill>
                <a:latin typeface="Arial" panose="020B0604020202020204" pitchFamily="34" charset="0"/>
                <a:cs typeface="Arial" panose="020B0604020202020204" pitchFamily="34" charset="0"/>
              </a:defRPr>
            </a:pPr>
            <a:r>
              <a:rPr lang="lt-LT" sz="2000" dirty="0">
                <a:solidFill>
                  <a:schemeClr val="bg2">
                    <a:lumMod val="25000"/>
                  </a:schemeClr>
                </a:solidFill>
                <a:latin typeface="Book Antiqua" panose="02040602050305030304" pitchFamily="18" charset="0"/>
                <a:cs typeface="Arial" panose="020B0604020202020204" pitchFamily="34" charset="0"/>
              </a:rPr>
              <a:t>1.3.3. GIMNAZIJOS BENDRUOMENĖ  SUVOKIA SPECIALIOSIOS PAGALBOS MOKINIUI SVARBĄ</a:t>
            </a:r>
            <a:endParaRPr lang="en-US" sz="2000" dirty="0">
              <a:solidFill>
                <a:schemeClr val="bg2">
                  <a:lumMod val="25000"/>
                </a:schemeClr>
              </a:solidFill>
              <a:latin typeface="Book Antiqua" panose="02040602050305030304" pitchFamily="18" charset="0"/>
              <a:cs typeface="Arial" panose="020B0604020202020204" pitchFamily="34" charset="0"/>
            </a:endParaRPr>
          </a:p>
        </c:rich>
      </c:tx>
      <c:layout/>
      <c:overlay val="0"/>
    </c:title>
    <c:autoTitleDeleted val="0"/>
    <c:plotArea>
      <c:layout/>
      <c:pieChart>
        <c:varyColors val="1"/>
        <c:ser>
          <c:idx val="0"/>
          <c:order val="0"/>
          <c:tx>
            <c:strRef>
              <c:f>Sheet1!$B$1</c:f>
              <c:strCache>
                <c:ptCount val="1"/>
                <c:pt idx="0">
                  <c:v>Sales</c:v>
                </c:pt>
              </c:strCache>
            </c:strRef>
          </c:tx>
          <c:dLbls>
            <c:dLbl>
              <c:idx val="0"/>
              <c:layout>
                <c:manualLayout>
                  <c:x val="0.13219655828106144"/>
                  <c:y val="-0.11839287237988666"/>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6.1720839033940024E-2"/>
                  <c:y val="0.39424826147710718"/>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0.27357292399997141"/>
                  <c:y val="0.144716630658282"/>
                </c:manualLayout>
              </c:layout>
              <c:tx>
                <c:rich>
                  <a:bodyPr/>
                  <a:lstStyle/>
                  <a:p>
                    <a:r>
                      <a:rPr lang="it-IT" b="1" dirty="0">
                        <a:latin typeface="Book Antiqua" panose="02040602050305030304" pitchFamily="18" charset="0"/>
                      </a:rPr>
                      <a:t>DAUGIAU NE NEI TAIP
6%</a:t>
                    </a:r>
                  </a:p>
                </c:rich>
              </c:tx>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b="1">
                    <a:latin typeface="Book Antiqua" panose="02040602050305030304" pitchFamily="18" charset="0"/>
                    <a:cs typeface="Arial" panose="020B0604020202020204" pitchFamily="34" charset="0"/>
                  </a:defRPr>
                </a:pPr>
                <a:endParaRPr lang="lt-LT"/>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Sheet1!$A$2:$A$4</c:f>
              <c:strCache>
                <c:ptCount val="3"/>
                <c:pt idx="0">
                  <c:v>TAIP</c:v>
                </c:pt>
                <c:pt idx="1">
                  <c:v>DAUGIAU TAIP NEI NE</c:v>
                </c:pt>
                <c:pt idx="2">
                  <c:v>DAUGIAU NE NEI TAIP</c:v>
                </c:pt>
              </c:strCache>
            </c:strRef>
          </c:cat>
          <c:val>
            <c:numRef>
              <c:f>Sheet1!$B$2:$B$4</c:f>
              <c:numCache>
                <c:formatCode>0%</c:formatCode>
                <c:ptCount val="3"/>
                <c:pt idx="0">
                  <c:v>0.65</c:v>
                </c:pt>
                <c:pt idx="1">
                  <c:v>0.28999999999999998</c:v>
                </c:pt>
                <c:pt idx="2" formatCode="0.00%">
                  <c:v>0.06</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solidFill>
            <a:schemeClr val="tx1"/>
          </a:solidFill>
        </a:defRPr>
      </a:pPr>
      <a:endParaRPr lang="lt-LT"/>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solidFill>
                  <a:schemeClr val="bg2">
                    <a:lumMod val="25000"/>
                  </a:schemeClr>
                </a:solidFill>
                <a:latin typeface="Arial" panose="020B0604020202020204" pitchFamily="34" charset="0"/>
                <a:cs typeface="Arial" panose="020B0604020202020204" pitchFamily="34" charset="0"/>
              </a:defRPr>
            </a:pPr>
            <a:r>
              <a:rPr lang="lt-LT" sz="2000" dirty="0" smtClean="0">
                <a:solidFill>
                  <a:schemeClr val="bg2">
                    <a:lumMod val="25000"/>
                  </a:schemeClr>
                </a:solidFill>
                <a:latin typeface="Book Antiqua" panose="02040602050305030304" pitchFamily="18" charset="0"/>
                <a:cs typeface="Arial" panose="020B0604020202020204" pitchFamily="34" charset="0"/>
              </a:rPr>
              <a:t>1.3.4. KIEKVIENAS</a:t>
            </a:r>
            <a:r>
              <a:rPr lang="lt-LT" sz="2000" baseline="0" dirty="0" smtClean="0">
                <a:solidFill>
                  <a:schemeClr val="bg2">
                    <a:lumMod val="25000"/>
                  </a:schemeClr>
                </a:solidFill>
                <a:latin typeface="Book Antiqua" panose="02040602050305030304" pitchFamily="18" charset="0"/>
                <a:cs typeface="Arial" panose="020B0604020202020204" pitchFamily="34" charset="0"/>
              </a:rPr>
              <a:t> MOKINYS GIMNAZIJOJE YRA VERTINAMAS</a:t>
            </a:r>
            <a:endParaRPr lang="en-US" sz="2000" dirty="0">
              <a:solidFill>
                <a:schemeClr val="bg2">
                  <a:lumMod val="25000"/>
                </a:schemeClr>
              </a:solidFill>
              <a:latin typeface="Book Antiqua" panose="02040602050305030304" pitchFamily="18" charset="0"/>
              <a:cs typeface="Arial" panose="020B0604020202020204" pitchFamily="34" charset="0"/>
            </a:endParaRPr>
          </a:p>
        </c:rich>
      </c:tx>
      <c:layout/>
      <c:overlay val="0"/>
    </c:title>
    <c:autoTitleDeleted val="0"/>
    <c:plotArea>
      <c:layout/>
      <c:pieChart>
        <c:varyColors val="1"/>
        <c:ser>
          <c:idx val="0"/>
          <c:order val="0"/>
          <c:tx>
            <c:strRef>
              <c:f>Sheet1!$B$1</c:f>
              <c:strCache>
                <c:ptCount val="1"/>
                <c:pt idx="0">
                  <c:v>Sales</c:v>
                </c:pt>
              </c:strCache>
            </c:strRef>
          </c:tx>
          <c:dLbls>
            <c:dLbl>
              <c:idx val="0"/>
              <c:layout>
                <c:manualLayout>
                  <c:x val="0.12408622127175213"/>
                  <c:y val="-0.11839287237988666"/>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6.1720839033940024E-2"/>
                  <c:y val="0.39424826147710718"/>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0.370214108656714"/>
                  <c:y val="0.12444029417185712"/>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b="1">
                    <a:latin typeface="Book Antiqua" panose="02040602050305030304" pitchFamily="18" charset="0"/>
                    <a:cs typeface="Arial" panose="020B0604020202020204" pitchFamily="34" charset="0"/>
                  </a:defRPr>
                </a:pPr>
                <a:endParaRPr lang="lt-LT"/>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Sheet1!$A$2:$A$4</c:f>
              <c:strCache>
                <c:ptCount val="3"/>
                <c:pt idx="0">
                  <c:v>TAIP</c:v>
                </c:pt>
                <c:pt idx="1">
                  <c:v>DAUGIAU TAIP NEI NE</c:v>
                </c:pt>
                <c:pt idx="2">
                  <c:v>DAUGIAU NE NEI TAIP</c:v>
                </c:pt>
              </c:strCache>
            </c:strRef>
          </c:cat>
          <c:val>
            <c:numRef>
              <c:f>Sheet1!$B$2:$B$4</c:f>
              <c:numCache>
                <c:formatCode>0%</c:formatCode>
                <c:ptCount val="3"/>
                <c:pt idx="0">
                  <c:v>0.6</c:v>
                </c:pt>
                <c:pt idx="1">
                  <c:v>0.38</c:v>
                </c:pt>
                <c:pt idx="2" formatCode="0.00%">
                  <c:v>0.02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lt-LT"/>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solidFill>
                  <a:schemeClr val="bg2">
                    <a:lumMod val="25000"/>
                  </a:schemeClr>
                </a:solidFill>
                <a:latin typeface="Book Antiqua" panose="02040602050305030304" pitchFamily="18" charset="0"/>
                <a:cs typeface="Arial" panose="020B0604020202020204" pitchFamily="34" charset="0"/>
              </a:defRPr>
            </a:pPr>
            <a:r>
              <a:rPr lang="lt-LT" sz="2000" dirty="0" smtClean="0">
                <a:solidFill>
                  <a:schemeClr val="bg2">
                    <a:lumMod val="25000"/>
                  </a:schemeClr>
                </a:solidFill>
                <a:latin typeface="Book Antiqua" panose="02040602050305030304" pitchFamily="18" charset="0"/>
                <a:cs typeface="Arial" panose="020B0604020202020204" pitchFamily="34" charset="0"/>
              </a:rPr>
              <a:t>1.3.5.TIRIAMI</a:t>
            </a:r>
            <a:r>
              <a:rPr lang="lt-LT" sz="2000" baseline="0" dirty="0" smtClean="0">
                <a:solidFill>
                  <a:schemeClr val="bg2">
                    <a:lumMod val="25000"/>
                  </a:schemeClr>
                </a:solidFill>
                <a:latin typeface="Book Antiqua" panose="02040602050305030304" pitchFamily="18" charset="0"/>
                <a:cs typeface="Arial" panose="020B0604020202020204" pitchFamily="34" charset="0"/>
              </a:rPr>
              <a:t> IR TENKINAMI VISŲ MOKINIŲ POREIKIAI</a:t>
            </a:r>
            <a:endParaRPr lang="en-US" sz="2000" dirty="0">
              <a:solidFill>
                <a:schemeClr val="bg2">
                  <a:lumMod val="25000"/>
                </a:schemeClr>
              </a:solidFill>
              <a:latin typeface="Book Antiqua" panose="02040602050305030304" pitchFamily="18" charset="0"/>
              <a:cs typeface="Arial" panose="020B0604020202020204" pitchFamily="34" charset="0"/>
            </a:endParaRPr>
          </a:p>
        </c:rich>
      </c:tx>
      <c:layout/>
      <c:overlay val="0"/>
    </c:title>
    <c:autoTitleDeleted val="0"/>
    <c:plotArea>
      <c:layout/>
      <c:pieChart>
        <c:varyColors val="1"/>
        <c:ser>
          <c:idx val="0"/>
          <c:order val="0"/>
          <c:tx>
            <c:strRef>
              <c:f>Sheet1!$B$1</c:f>
              <c:strCache>
                <c:ptCount val="1"/>
                <c:pt idx="0">
                  <c:v>Sales</c:v>
                </c:pt>
              </c:strCache>
            </c:strRef>
          </c:tx>
          <c:dLbls>
            <c:dLbl>
              <c:idx val="0"/>
              <c:layout>
                <c:manualLayout>
                  <c:x val="0.12408622127175213"/>
                  <c:y val="-0.11839287237988666"/>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6.1720839033940024E-2"/>
                  <c:y val="0.39424826147710718"/>
                </c:manualLayout>
              </c:layou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370214108656714"/>
                  <c:y val="0.12444029417185712"/>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600" b="1">
                    <a:latin typeface="Book Antiqua" panose="02040602050305030304" pitchFamily="18" charset="0"/>
                    <a:cs typeface="Arial" panose="020B0604020202020204" pitchFamily="34" charset="0"/>
                  </a:defRPr>
                </a:pPr>
                <a:endParaRPr lang="lt-LT"/>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Sheet1!$A$2:$A$4</c:f>
              <c:strCache>
                <c:ptCount val="3"/>
                <c:pt idx="0">
                  <c:v>TAIP</c:v>
                </c:pt>
                <c:pt idx="1">
                  <c:v>DAUGIAU TAIP NEI NE</c:v>
                </c:pt>
                <c:pt idx="2">
                  <c:v>DAUGIAU NE NEI TAIP</c:v>
                </c:pt>
              </c:strCache>
            </c:strRef>
          </c:cat>
          <c:val>
            <c:numRef>
              <c:f>Sheet1!$B$2:$B$4</c:f>
              <c:numCache>
                <c:formatCode>0%</c:formatCode>
                <c:ptCount val="3"/>
                <c:pt idx="0">
                  <c:v>0.54</c:v>
                </c:pt>
                <c:pt idx="1">
                  <c:v>0.4</c:v>
                </c:pt>
                <c:pt idx="2" formatCode="0.00%">
                  <c:v>0.06</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lt-LT"/>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solidFill>
                  <a:schemeClr val="bg2">
                    <a:lumMod val="25000"/>
                  </a:schemeClr>
                </a:solidFill>
                <a:latin typeface="Book Antiqua" panose="02040602050305030304" pitchFamily="18" charset="0"/>
                <a:cs typeface="Arial" panose="020B0604020202020204" pitchFamily="34" charset="0"/>
              </a:defRPr>
            </a:pPr>
            <a:r>
              <a:rPr lang="lt-LT" sz="2000" dirty="0" smtClean="0">
                <a:solidFill>
                  <a:schemeClr val="bg2">
                    <a:lumMod val="25000"/>
                  </a:schemeClr>
                </a:solidFill>
                <a:latin typeface="Book Antiqua" panose="02040602050305030304" pitchFamily="18" charset="0"/>
                <a:cs typeface="Arial" panose="020B0604020202020204" pitchFamily="34" charset="0"/>
              </a:rPr>
              <a:t>1.3.6.TIRIAMI</a:t>
            </a:r>
            <a:r>
              <a:rPr lang="lt-LT" sz="2000" baseline="0" dirty="0" smtClean="0">
                <a:solidFill>
                  <a:schemeClr val="bg2">
                    <a:lumMod val="25000"/>
                  </a:schemeClr>
                </a:solidFill>
                <a:latin typeface="Book Antiqua" panose="02040602050305030304" pitchFamily="18" charset="0"/>
                <a:cs typeface="Arial" panose="020B0604020202020204" pitchFamily="34" charset="0"/>
              </a:rPr>
              <a:t> IR TENKINAMI MOKINIŲ SUP POREIKIAI</a:t>
            </a:r>
            <a:endParaRPr lang="en-US" sz="2000" dirty="0">
              <a:solidFill>
                <a:schemeClr val="bg2">
                  <a:lumMod val="25000"/>
                </a:schemeClr>
              </a:solidFill>
              <a:latin typeface="Book Antiqua" panose="02040602050305030304" pitchFamily="18" charset="0"/>
              <a:cs typeface="Arial" panose="020B0604020202020204" pitchFamily="34" charset="0"/>
            </a:endParaRPr>
          </a:p>
        </c:rich>
      </c:tx>
      <c:layout/>
      <c:overlay val="0"/>
    </c:title>
    <c:autoTitleDeleted val="0"/>
    <c:plotArea>
      <c:layout/>
      <c:pieChart>
        <c:varyColors val="1"/>
        <c:ser>
          <c:idx val="0"/>
          <c:order val="0"/>
          <c:tx>
            <c:strRef>
              <c:f>Sheet1!$B$1</c:f>
              <c:strCache>
                <c:ptCount val="1"/>
                <c:pt idx="0">
                  <c:v>Sales</c:v>
                </c:pt>
              </c:strCache>
            </c:strRef>
          </c:tx>
          <c:dLbls>
            <c:dLbl>
              <c:idx val="0"/>
              <c:layout>
                <c:manualLayout>
                  <c:x val="0.12408622127175213"/>
                  <c:y val="-0.11839287237988666"/>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6.1720839033940024E-2"/>
                  <c:y val="0.39424826147710718"/>
                </c:manualLayout>
              </c:layou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370214108656714"/>
                  <c:y val="0.12444029417185712"/>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600" b="1">
                    <a:latin typeface="Book Antiqua" panose="02040602050305030304" pitchFamily="18" charset="0"/>
                    <a:cs typeface="Arial" panose="020B0604020202020204" pitchFamily="34" charset="0"/>
                  </a:defRPr>
                </a:pPr>
                <a:endParaRPr lang="lt-LT"/>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Sheet1!$A$2:$A$4</c:f>
              <c:strCache>
                <c:ptCount val="3"/>
                <c:pt idx="0">
                  <c:v>TAIP</c:v>
                </c:pt>
                <c:pt idx="1">
                  <c:v>DAUGIAU TAIP NEI NE</c:v>
                </c:pt>
                <c:pt idx="2">
                  <c:v>DAUGIAU NE NEI TAIP</c:v>
                </c:pt>
              </c:strCache>
            </c:strRef>
          </c:cat>
          <c:val>
            <c:numRef>
              <c:f>Sheet1!$B$2:$B$4</c:f>
              <c:numCache>
                <c:formatCode>0%</c:formatCode>
                <c:ptCount val="3"/>
                <c:pt idx="0">
                  <c:v>0.54</c:v>
                </c:pt>
                <c:pt idx="1">
                  <c:v>0.4</c:v>
                </c:pt>
                <c:pt idx="2" formatCode="0.00%">
                  <c:v>0.06</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lt-LT"/>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solidFill>
                  <a:schemeClr val="bg2">
                    <a:lumMod val="25000"/>
                  </a:schemeClr>
                </a:solidFill>
                <a:latin typeface="Book Antiqua" panose="02040602050305030304" pitchFamily="18" charset="0"/>
                <a:cs typeface="Arial" panose="020B0604020202020204" pitchFamily="34" charset="0"/>
              </a:defRPr>
            </a:pPr>
            <a:r>
              <a:rPr lang="lt-LT" sz="2000" dirty="0" smtClean="0">
                <a:solidFill>
                  <a:schemeClr val="bg2">
                    <a:lumMod val="25000"/>
                  </a:schemeClr>
                </a:solidFill>
                <a:latin typeface="Book Antiqua" panose="02040602050305030304" pitchFamily="18" charset="0"/>
                <a:cs typeface="Arial" panose="020B0604020202020204" pitchFamily="34" charset="0"/>
              </a:rPr>
              <a:t>1.3.7. MOKINIAI</a:t>
            </a:r>
            <a:r>
              <a:rPr lang="lt-LT" sz="2000" baseline="0" dirty="0" smtClean="0">
                <a:solidFill>
                  <a:schemeClr val="bg2">
                    <a:lumMod val="25000"/>
                  </a:schemeClr>
                </a:solidFill>
                <a:latin typeface="Book Antiqua" panose="02040602050305030304" pitchFamily="18" charset="0"/>
                <a:cs typeface="Arial" panose="020B0604020202020204" pitchFamily="34" charset="0"/>
              </a:rPr>
              <a:t> ŽINO, Į KĄ KREIPTIS PAGALBOS</a:t>
            </a:r>
            <a:endParaRPr lang="en-US" sz="2000" dirty="0">
              <a:solidFill>
                <a:schemeClr val="bg2">
                  <a:lumMod val="25000"/>
                </a:schemeClr>
              </a:solidFill>
              <a:latin typeface="Book Antiqua" panose="02040602050305030304" pitchFamily="18" charset="0"/>
              <a:cs typeface="Arial" panose="020B0604020202020204" pitchFamily="34" charset="0"/>
            </a:endParaRPr>
          </a:p>
        </c:rich>
      </c:tx>
      <c:layout/>
      <c:overlay val="0"/>
    </c:title>
    <c:autoTitleDeleted val="0"/>
    <c:plotArea>
      <c:layout/>
      <c:pieChart>
        <c:varyColors val="1"/>
        <c:ser>
          <c:idx val="0"/>
          <c:order val="0"/>
          <c:tx>
            <c:strRef>
              <c:f>Sheet1!$B$1</c:f>
              <c:strCache>
                <c:ptCount val="1"/>
                <c:pt idx="0">
                  <c:v>Sales</c:v>
                </c:pt>
              </c:strCache>
            </c:strRef>
          </c:tx>
          <c:dLbls>
            <c:dLbl>
              <c:idx val="0"/>
              <c:layout>
                <c:manualLayout>
                  <c:x val="0.12408622127175213"/>
                  <c:y val="-0.11839287237988666"/>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6.1720839033940024E-2"/>
                  <c:y val="0.39424826147710718"/>
                </c:manualLayout>
              </c:layou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370214108656714"/>
                  <c:y val="0.12444029417185712"/>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600" b="1">
                    <a:latin typeface="Book Antiqua" panose="02040602050305030304" pitchFamily="18" charset="0"/>
                    <a:cs typeface="Arial" panose="020B0604020202020204" pitchFamily="34" charset="0"/>
                  </a:defRPr>
                </a:pPr>
                <a:endParaRPr lang="lt-LT"/>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Sheet1!$A$2:$A$4</c:f>
              <c:strCache>
                <c:ptCount val="3"/>
                <c:pt idx="0">
                  <c:v>TAIP</c:v>
                </c:pt>
                <c:pt idx="1">
                  <c:v>DAUGIAU TAIP NEI NE</c:v>
                </c:pt>
                <c:pt idx="2">
                  <c:v>DAUGIAU NE NEI TAIP</c:v>
                </c:pt>
              </c:strCache>
            </c:strRef>
          </c:cat>
          <c:val>
            <c:numRef>
              <c:f>Sheet1!$B$2:$B$4</c:f>
              <c:numCache>
                <c:formatCode>0%</c:formatCode>
                <c:ptCount val="3"/>
                <c:pt idx="0">
                  <c:v>0.56999999999999995</c:v>
                </c:pt>
                <c:pt idx="1">
                  <c:v>0.38</c:v>
                </c:pt>
                <c:pt idx="2" formatCode="0.00%">
                  <c:v>0.06</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lt-LT"/>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solidFill>
                  <a:schemeClr val="bg2">
                    <a:lumMod val="25000"/>
                  </a:schemeClr>
                </a:solidFill>
                <a:latin typeface="Book Antiqua" panose="02040602050305030304" pitchFamily="18" charset="0"/>
                <a:cs typeface="Arial" panose="020B0604020202020204" pitchFamily="34" charset="0"/>
              </a:defRPr>
            </a:pPr>
            <a:r>
              <a:rPr lang="lt-LT" sz="2000" dirty="0" smtClean="0">
                <a:solidFill>
                  <a:schemeClr val="bg2">
                    <a:lumMod val="25000"/>
                  </a:schemeClr>
                </a:solidFill>
                <a:latin typeface="Book Antiqua" panose="02040602050305030304" pitchFamily="18" charset="0"/>
                <a:cs typeface="Arial" panose="020B0604020202020204" pitchFamily="34" charset="0"/>
              </a:rPr>
              <a:t>1.3.8. BENDRUOMENĖ</a:t>
            </a:r>
            <a:r>
              <a:rPr lang="lt-LT" sz="2000" baseline="0" dirty="0" smtClean="0">
                <a:solidFill>
                  <a:schemeClr val="bg2">
                    <a:lumMod val="25000"/>
                  </a:schemeClr>
                </a:solidFill>
                <a:latin typeface="Book Antiqua" panose="02040602050305030304" pitchFamily="18" charset="0"/>
                <a:cs typeface="Arial" panose="020B0604020202020204" pitchFamily="34" charset="0"/>
              </a:rPr>
              <a:t> ŽINO, KUR KREIPTIS PAGALBOS PATIRIANT PSICHOLOGINĮ SMURTĄ</a:t>
            </a:r>
            <a:endParaRPr lang="en-US" sz="2000" dirty="0">
              <a:solidFill>
                <a:schemeClr val="bg2">
                  <a:lumMod val="25000"/>
                </a:schemeClr>
              </a:solidFill>
              <a:latin typeface="Book Antiqua" panose="02040602050305030304" pitchFamily="18" charset="0"/>
              <a:cs typeface="Arial" panose="020B0604020202020204" pitchFamily="34" charset="0"/>
            </a:endParaRPr>
          </a:p>
        </c:rich>
      </c:tx>
      <c:layout/>
      <c:overlay val="0"/>
    </c:title>
    <c:autoTitleDeleted val="0"/>
    <c:plotArea>
      <c:layout/>
      <c:pieChart>
        <c:varyColors val="1"/>
        <c:ser>
          <c:idx val="0"/>
          <c:order val="0"/>
          <c:tx>
            <c:strRef>
              <c:f>Sheet1!$B$1</c:f>
              <c:strCache>
                <c:ptCount val="1"/>
                <c:pt idx="0">
                  <c:v>Sales</c:v>
                </c:pt>
              </c:strCache>
            </c:strRef>
          </c:tx>
          <c:dLbls>
            <c:dLbl>
              <c:idx val="0"/>
              <c:layout>
                <c:manualLayout>
                  <c:x val="0.12408622127175213"/>
                  <c:y val="-0.11839287237988666"/>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6.1720839033940024E-2"/>
                  <c:y val="0.39424826147710718"/>
                </c:manualLayout>
              </c:layou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370214108656714"/>
                  <c:y val="0.12444029417185712"/>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600" b="1">
                    <a:latin typeface="Book Antiqua" panose="02040602050305030304" pitchFamily="18" charset="0"/>
                    <a:cs typeface="Arial" panose="020B0604020202020204" pitchFamily="34" charset="0"/>
                  </a:defRPr>
                </a:pPr>
                <a:endParaRPr lang="lt-LT"/>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Sheet1!$A$2:$A$4</c:f>
              <c:strCache>
                <c:ptCount val="3"/>
                <c:pt idx="0">
                  <c:v>TAIP</c:v>
                </c:pt>
                <c:pt idx="1">
                  <c:v>DAUGIAU TAIP NEI NE</c:v>
                </c:pt>
                <c:pt idx="2">
                  <c:v>DAUGIAU NE NEI TAIP</c:v>
                </c:pt>
              </c:strCache>
            </c:strRef>
          </c:cat>
          <c:val>
            <c:numRef>
              <c:f>Sheet1!$B$2:$B$4</c:f>
              <c:numCache>
                <c:formatCode>0%</c:formatCode>
                <c:ptCount val="3"/>
                <c:pt idx="0">
                  <c:v>0.37</c:v>
                </c:pt>
                <c:pt idx="1">
                  <c:v>0.54</c:v>
                </c:pt>
                <c:pt idx="2" formatCode="0.00%">
                  <c:v>0.09</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lt-L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2400">
                <a:solidFill>
                  <a:schemeClr val="accent1">
                    <a:lumMod val="50000"/>
                  </a:schemeClr>
                </a:solidFill>
                <a:latin typeface="Book Antiqua" panose="02040602050305030304" pitchFamily="18" charset="0"/>
              </a:defRPr>
            </a:pPr>
            <a:r>
              <a:rPr lang="lt-LT" sz="2800" dirty="0" smtClean="0">
                <a:solidFill>
                  <a:schemeClr val="accent1">
                    <a:lumMod val="50000"/>
                  </a:schemeClr>
                </a:solidFill>
                <a:latin typeface="Book Antiqua" panose="02040602050305030304" pitchFamily="18" charset="0"/>
                <a:cs typeface="Arial" panose="020B0604020202020204" pitchFamily="34" charset="0"/>
              </a:rPr>
              <a:t>RESPONDENTŲ</a:t>
            </a:r>
            <a:r>
              <a:rPr lang="lt-LT" sz="2800" baseline="0" dirty="0" smtClean="0">
                <a:solidFill>
                  <a:schemeClr val="accent1">
                    <a:lumMod val="50000"/>
                  </a:schemeClr>
                </a:solidFill>
                <a:latin typeface="Book Antiqua" panose="02040602050305030304" pitchFamily="18" charset="0"/>
                <a:cs typeface="Arial" panose="020B0604020202020204" pitchFamily="34" charset="0"/>
              </a:rPr>
              <a:t> DARBO STAŽAS   </a:t>
            </a:r>
            <a:endParaRPr lang="en-US" sz="2800" dirty="0">
              <a:solidFill>
                <a:schemeClr val="accent1">
                  <a:lumMod val="50000"/>
                </a:schemeClr>
              </a:solidFill>
              <a:latin typeface="Book Antiqua" panose="02040602050305030304" pitchFamily="18" charset="0"/>
              <a:cs typeface="Arial" panose="020B0604020202020204" pitchFamily="34" charset="0"/>
            </a:endParaRPr>
          </a:p>
        </c:rich>
      </c:tx>
      <c:layout>
        <c:manualLayout>
          <c:xMode val="edge"/>
          <c:yMode val="edge"/>
          <c:x val="0.17673664576472592"/>
          <c:y val="0"/>
        </c:manualLayout>
      </c:layout>
      <c:overlay val="0"/>
    </c:title>
    <c:autoTitleDeleted val="0"/>
    <c:plotArea>
      <c:layout>
        <c:manualLayout>
          <c:layoutTarget val="inner"/>
          <c:xMode val="edge"/>
          <c:yMode val="edge"/>
          <c:x val="0.30499761417476501"/>
          <c:y val="0.25740622903958105"/>
          <c:w val="0.44191064752420822"/>
          <c:h val="0.61378457377029694"/>
        </c:manualLayout>
      </c:layout>
      <c:pieChart>
        <c:varyColors val="1"/>
        <c:ser>
          <c:idx val="0"/>
          <c:order val="0"/>
          <c:tx>
            <c:strRef>
              <c:f>Sheet1!$B$1</c:f>
              <c:strCache>
                <c:ptCount val="1"/>
                <c:pt idx="0">
                  <c:v>Sales</c:v>
                </c:pt>
              </c:strCache>
            </c:strRef>
          </c:tx>
          <c:dLbls>
            <c:dLbl>
              <c:idx val="0"/>
              <c:layout>
                <c:manualLayout>
                  <c:x val="5.8379661938270988E-2"/>
                  <c:y val="6.6924682900626614E-2"/>
                </c:manualLayout>
              </c:layout>
              <c:tx>
                <c:rich>
                  <a:bodyPr/>
                  <a:lstStyle/>
                  <a:p>
                    <a:r>
                      <a:rPr lang="en-US" dirty="0">
                        <a:latin typeface="Book Antiqua" panose="02040602050305030304" pitchFamily="18" charset="0"/>
                      </a:rPr>
                      <a:t>21m. </a:t>
                    </a:r>
                    <a:r>
                      <a:rPr lang="en-US" dirty="0" smtClean="0">
                        <a:latin typeface="Book Antiqua" panose="02040602050305030304" pitchFamily="18" charset="0"/>
                      </a:rPr>
                      <a:t>ir </a:t>
                    </a:r>
                    <a:r>
                      <a:rPr lang="en-US" dirty="0">
                        <a:latin typeface="Book Antiqua" panose="02040602050305030304" pitchFamily="18" charset="0"/>
                      </a:rPr>
                      <a:t>daugiau
58%</a:t>
                    </a:r>
                  </a:p>
                </c:rich>
              </c:tx>
              <c:showLegendKey val="0"/>
              <c:showVal val="0"/>
              <c:showCatName val="1"/>
              <c:showSerName val="0"/>
              <c:showPercent val="1"/>
              <c:showBubbleSize val="0"/>
              <c:extLst>
                <c:ext xmlns:c15="http://schemas.microsoft.com/office/drawing/2012/chart" uri="{CE6537A1-D6FC-4f65-9D91-7224C49458BB}"/>
              </c:extLst>
            </c:dLbl>
            <c:dLbl>
              <c:idx val="1"/>
              <c:layout>
                <c:manualLayout>
                  <c:x val="3.4577479035901817E-2"/>
                  <c:y val="6.1827038060085014E-2"/>
                </c:manualLayout>
              </c:layout>
              <c:tx>
                <c:rich>
                  <a:bodyPr/>
                  <a:lstStyle/>
                  <a:p>
                    <a:r>
                      <a:rPr lang="en-US" dirty="0">
                        <a:latin typeface="Book Antiqua" panose="02040602050305030304" pitchFamily="18" charset="0"/>
                      </a:rPr>
                      <a:t>16-20 m.
21%</a:t>
                    </a:r>
                  </a:p>
                </c:rich>
              </c:tx>
              <c:showLegendKey val="0"/>
              <c:showVal val="0"/>
              <c:showCatName val="1"/>
              <c:showSerName val="0"/>
              <c:showPercent val="1"/>
              <c:showBubbleSize val="0"/>
              <c:extLst>
                <c:ext xmlns:c15="http://schemas.microsoft.com/office/drawing/2012/chart" uri="{CE6537A1-D6FC-4f65-9D91-7224C49458BB}"/>
              </c:extLst>
            </c:dLbl>
            <c:dLbl>
              <c:idx val="2"/>
              <c:layout>
                <c:manualLayout>
                  <c:x val="-1.0115967646901281E-2"/>
                  <c:y val="3.1572597399266461E-2"/>
                </c:manualLayout>
              </c:layout>
              <c:tx>
                <c:rich>
                  <a:bodyPr/>
                  <a:lstStyle/>
                  <a:p>
                    <a:r>
                      <a:rPr lang="en-US" dirty="0">
                        <a:latin typeface="Book Antiqua" panose="02040602050305030304" pitchFamily="18" charset="0"/>
                      </a:rPr>
                      <a:t>6-10 m.
13%</a:t>
                    </a:r>
                  </a:p>
                </c:rich>
              </c:tx>
              <c:showLegendKey val="0"/>
              <c:showVal val="0"/>
              <c:showCatName val="1"/>
              <c:showSerName val="0"/>
              <c:showPercent val="1"/>
              <c:showBubbleSize val="0"/>
              <c:extLst>
                <c:ext xmlns:c15="http://schemas.microsoft.com/office/drawing/2012/chart" uri="{CE6537A1-D6FC-4f65-9D91-7224C49458BB}"/>
              </c:extLst>
            </c:dLbl>
            <c:dLbl>
              <c:idx val="3"/>
              <c:layout>
                <c:manualLayout>
                  <c:x val="3.8332088480908799E-2"/>
                  <c:y val="-6.1242341602873668E-3"/>
                </c:manualLayout>
              </c:layout>
              <c:tx>
                <c:rich>
                  <a:bodyPr/>
                  <a:lstStyle/>
                  <a:p>
                    <a:r>
                      <a:rPr lang="lt-LT" dirty="0">
                        <a:latin typeface="Book Antiqua" panose="02040602050305030304" pitchFamily="18" charset="0"/>
                      </a:rPr>
                      <a:t>iki 5 metų
8%</a:t>
                    </a:r>
                  </a:p>
                </c:rich>
              </c:tx>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2000" b="1"/>
                </a:pPr>
                <a:endParaRPr lang="lt-LT"/>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Sheet1!$A$2:$A$5</c:f>
              <c:strCache>
                <c:ptCount val="4"/>
                <c:pt idx="0">
                  <c:v>21m. Ir daugiau</c:v>
                </c:pt>
                <c:pt idx="1">
                  <c:v>16-20 m.</c:v>
                </c:pt>
                <c:pt idx="2">
                  <c:v>6-10 m.</c:v>
                </c:pt>
                <c:pt idx="3">
                  <c:v>iki 5 metų</c:v>
                </c:pt>
              </c:strCache>
            </c:strRef>
          </c:cat>
          <c:val>
            <c:numRef>
              <c:f>Sheet1!$B$2:$B$5</c:f>
              <c:numCache>
                <c:formatCode>0%</c:formatCode>
                <c:ptCount val="4"/>
                <c:pt idx="0">
                  <c:v>0.57699999999999996</c:v>
                </c:pt>
                <c:pt idx="1">
                  <c:v>0.21099999999999999</c:v>
                </c:pt>
                <c:pt idx="2">
                  <c:v>0.13400000000000001</c:v>
                </c:pt>
                <c:pt idx="3" formatCode="0.00%">
                  <c:v>7.6999999999999999E-2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lt-LT"/>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all" baseline="0">
                <a:solidFill>
                  <a:schemeClr val="bg2">
                    <a:lumMod val="25000"/>
                  </a:schemeClr>
                </a:solidFill>
                <a:latin typeface="Arial" panose="020B0604020202020204" pitchFamily="34" charset="0"/>
                <a:ea typeface="+mn-ea"/>
                <a:cs typeface="Arial" panose="020B0604020202020204" pitchFamily="34" charset="0"/>
              </a:defRPr>
            </a:pPr>
            <a:r>
              <a:rPr lang="en-GB" sz="2000" dirty="0" smtClean="0">
                <a:solidFill>
                  <a:schemeClr val="bg2">
                    <a:lumMod val="25000"/>
                  </a:schemeClr>
                </a:solidFill>
                <a:latin typeface="Book Antiqua" panose="02040602050305030304" pitchFamily="18" charset="0"/>
                <a:cs typeface="Arial" panose="020B0604020202020204" pitchFamily="34" charset="0"/>
              </a:rPr>
              <a:t>1.</a:t>
            </a:r>
            <a:r>
              <a:rPr lang="lt-LT" sz="2000" dirty="0" smtClean="0">
                <a:solidFill>
                  <a:schemeClr val="bg2">
                    <a:lumMod val="25000"/>
                  </a:schemeClr>
                </a:solidFill>
                <a:latin typeface="Book Antiqua" panose="02040602050305030304" pitchFamily="18" charset="0"/>
                <a:cs typeface="Arial" panose="020B0604020202020204" pitchFamily="34" charset="0"/>
              </a:rPr>
              <a:t>4.1</a:t>
            </a:r>
            <a:r>
              <a:rPr lang="en-GB" sz="2000" dirty="0" smtClean="0">
                <a:solidFill>
                  <a:schemeClr val="bg2">
                    <a:lumMod val="25000"/>
                  </a:schemeClr>
                </a:solidFill>
                <a:latin typeface="Book Antiqua" panose="02040602050305030304" pitchFamily="18" charset="0"/>
                <a:cs typeface="Arial" panose="020B0604020202020204" pitchFamily="34" charset="0"/>
              </a:rPr>
              <a:t>.</a:t>
            </a:r>
            <a:r>
              <a:rPr lang="lt-LT" sz="2000" dirty="0" smtClean="0">
                <a:solidFill>
                  <a:schemeClr val="bg2">
                    <a:lumMod val="25000"/>
                  </a:schemeClr>
                </a:solidFill>
                <a:latin typeface="Book Antiqua" panose="02040602050305030304" pitchFamily="18" charset="0"/>
                <a:cs typeface="Arial" panose="020B0604020202020204" pitchFamily="34" charset="0"/>
              </a:rPr>
              <a:t> JUDĖJIMO NEGALIĄ  TURINTIS VAIKAS GALI LENGVAI ĮEITI Į GIMNAZIJĄ</a:t>
            </a:r>
            <a:r>
              <a:rPr lang="lt-LT" sz="2000" baseline="0" dirty="0" smtClean="0">
                <a:solidFill>
                  <a:schemeClr val="bg2">
                    <a:lumMod val="25000"/>
                  </a:schemeClr>
                </a:solidFill>
                <a:latin typeface="Book Antiqua" panose="02040602050305030304" pitchFamily="18" charset="0"/>
                <a:cs typeface="Arial" panose="020B0604020202020204" pitchFamily="34" charset="0"/>
              </a:rPr>
              <a:t>  </a:t>
            </a:r>
            <a:endParaRPr lang="en-US" sz="2000" dirty="0">
              <a:solidFill>
                <a:schemeClr val="bg2">
                  <a:lumMod val="25000"/>
                </a:schemeClr>
              </a:solidFill>
              <a:latin typeface="Book Antiqua" panose="02040602050305030304" pitchFamily="18" charset="0"/>
              <a:cs typeface="Arial" panose="020B0604020202020204" pitchFamily="34" charset="0"/>
            </a:endParaRPr>
          </a:p>
        </c:rich>
      </c:tx>
      <c:layout/>
      <c:overlay val="0"/>
      <c:spPr>
        <a:noFill/>
        <a:ln>
          <a:noFill/>
        </a:ln>
        <a:effectLst/>
      </c:spPr>
    </c:title>
    <c:autoTitleDeleted val="0"/>
    <c:view3D>
      <c:rotX val="15"/>
      <c:rotY val="20"/>
      <c:rAngAx val="0"/>
      <c:perspective val="30"/>
    </c:view3D>
    <c:floor>
      <c:thickness val="0"/>
    </c:floor>
    <c:sideWall>
      <c:thickness val="0"/>
      <c:spPr>
        <a:noFill/>
        <a:ln>
          <a:noFill/>
        </a:ln>
        <a:effectLst/>
      </c:spPr>
    </c:sideWall>
    <c:backWall>
      <c:thickness val="0"/>
      <c:spPr>
        <a:noFill/>
        <a:ln>
          <a:noFill/>
        </a:ln>
        <a:effectLst/>
      </c:spPr>
    </c:backWall>
    <c:plotArea>
      <c:layout/>
      <c:bar3DChart>
        <c:barDir val="col"/>
        <c:grouping val="standard"/>
        <c:varyColors val="0"/>
        <c:ser>
          <c:idx val="0"/>
          <c:order val="0"/>
          <c:tx>
            <c:strRef>
              <c:f>Lapas1!$B$1</c:f>
              <c:strCache>
                <c:ptCount val="1"/>
                <c:pt idx="0">
                  <c:v>Pardavimas</c:v>
                </c:pt>
              </c:strCache>
            </c:strRef>
          </c:tx>
          <c:invertIfNegative val="0"/>
          <c:dPt>
            <c:idx val="0"/>
            <c:invertIfNegative val="0"/>
            <c:bubble3D val="0"/>
            <c:spPr>
              <a:solidFill>
                <a:schemeClr val="accent1"/>
              </a:solidFill>
              <a:ln>
                <a:noFill/>
              </a:ln>
              <a:effectLst>
                <a:outerShdw blurRad="63500" sx="102000" sy="102000" algn="ctr" rotWithShape="0">
                  <a:prstClr val="black">
                    <a:alpha val="20000"/>
                  </a:prstClr>
                </a:outerShdw>
              </a:effectLst>
            </c:spPr>
          </c:dPt>
          <c:dPt>
            <c:idx val="1"/>
            <c:invertIfNegative val="0"/>
            <c:bubble3D val="0"/>
            <c:spPr>
              <a:solidFill>
                <a:schemeClr val="accent2"/>
              </a:solidFill>
              <a:ln>
                <a:noFill/>
              </a:ln>
              <a:effectLst>
                <a:outerShdw blurRad="63500" sx="102000" sy="102000" algn="ctr" rotWithShape="0">
                  <a:prstClr val="black">
                    <a:alpha val="20000"/>
                  </a:prstClr>
                </a:outerShdw>
              </a:effectLst>
            </c:spPr>
          </c:dPt>
          <c:dPt>
            <c:idx val="2"/>
            <c:invertIfNegative val="0"/>
            <c:bubble3D val="0"/>
            <c:spPr>
              <a:solidFill>
                <a:schemeClr val="accent3"/>
              </a:solidFill>
              <a:ln>
                <a:noFill/>
              </a:ln>
              <a:effectLst>
                <a:outerShdw blurRad="63500" sx="102000" sy="102000" algn="ctr" rotWithShape="0">
                  <a:prstClr val="black">
                    <a:alpha val="20000"/>
                  </a:prstClr>
                </a:outerShdw>
              </a:effectLst>
            </c:spPr>
          </c:dPt>
          <c:dLbls>
            <c:dLbl>
              <c:idx val="0"/>
              <c:layout>
                <c:manualLayout>
                  <c:x val="-3.1737178180015276E-3"/>
                  <c:y val="-4.6239853401460048E-3"/>
                </c:manualLayout>
              </c:layout>
              <c:tx>
                <c:rich>
                  <a:bodyPr/>
                  <a:lstStyle/>
                  <a:p>
                    <a:r>
                      <a:rPr lang="en-US" sz="2800" dirty="0"/>
                      <a:t>69%</a:t>
                    </a:r>
                    <a:endParaRPr lang="en-US" sz="2400"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mtClean="0"/>
                      <a:t>4%</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2800"/>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Lapas1!$A$2:$A$5</c:f>
              <c:strCache>
                <c:ptCount val="4"/>
                <c:pt idx="0">
                  <c:v>Taip</c:v>
                </c:pt>
                <c:pt idx="1">
                  <c:v>Labiau taip nei ne</c:v>
                </c:pt>
                <c:pt idx="2">
                  <c:v>Labiau ne nei taip</c:v>
                </c:pt>
                <c:pt idx="3">
                  <c:v>Ne</c:v>
                </c:pt>
              </c:strCache>
            </c:strRef>
          </c:cat>
          <c:val>
            <c:numRef>
              <c:f>Lapas1!$B$2:$B$5</c:f>
              <c:numCache>
                <c:formatCode>0%</c:formatCode>
                <c:ptCount val="4"/>
                <c:pt idx="0">
                  <c:v>0.69</c:v>
                </c:pt>
                <c:pt idx="1">
                  <c:v>0.06</c:v>
                </c:pt>
                <c:pt idx="2">
                  <c:v>0.08</c:v>
                </c:pt>
                <c:pt idx="3" formatCode="0.00%">
                  <c:v>0.04</c:v>
                </c:pt>
              </c:numCache>
            </c:numRef>
          </c:val>
        </c:ser>
        <c:dLbls>
          <c:showLegendKey val="0"/>
          <c:showVal val="1"/>
          <c:showCatName val="0"/>
          <c:showSerName val="0"/>
          <c:showPercent val="0"/>
          <c:showBubbleSize val="0"/>
        </c:dLbls>
        <c:gapWidth val="150"/>
        <c:shape val="box"/>
        <c:axId val="199845760"/>
        <c:axId val="199956352"/>
        <c:axId val="167824448"/>
      </c:bar3DChart>
      <c:catAx>
        <c:axId val="199845760"/>
        <c:scaling>
          <c:orientation val="minMax"/>
        </c:scaling>
        <c:delete val="0"/>
        <c:axPos val="b"/>
        <c:numFmt formatCode="General" sourceLinked="0"/>
        <c:majorTickMark val="none"/>
        <c:minorTickMark val="none"/>
        <c:tickLblPos val="nextTo"/>
        <c:txPr>
          <a:bodyPr/>
          <a:lstStyle/>
          <a:p>
            <a:pPr>
              <a:defRPr sz="1600"/>
            </a:pPr>
            <a:endParaRPr lang="lt-LT"/>
          </a:p>
        </c:txPr>
        <c:crossAx val="199956352"/>
        <c:crosses val="autoZero"/>
        <c:auto val="1"/>
        <c:lblAlgn val="ctr"/>
        <c:lblOffset val="100"/>
        <c:noMultiLvlLbl val="0"/>
      </c:catAx>
      <c:valAx>
        <c:axId val="199956352"/>
        <c:scaling>
          <c:orientation val="minMax"/>
        </c:scaling>
        <c:delete val="1"/>
        <c:axPos val="l"/>
        <c:numFmt formatCode="0%" sourceLinked="1"/>
        <c:majorTickMark val="none"/>
        <c:minorTickMark val="none"/>
        <c:tickLblPos val="nextTo"/>
        <c:crossAx val="199845760"/>
        <c:crosses val="autoZero"/>
        <c:crossBetween val="between"/>
      </c:valAx>
      <c:serAx>
        <c:axId val="167824448"/>
        <c:scaling>
          <c:orientation val="minMax"/>
        </c:scaling>
        <c:delete val="1"/>
        <c:axPos val="b"/>
        <c:majorTickMark val="out"/>
        <c:minorTickMark val="none"/>
        <c:tickLblPos val="nextTo"/>
        <c:crossAx val="199956352"/>
        <c:crosses val="autoZero"/>
      </c:serAx>
    </c:plotArea>
    <c:plotVisOnly val="1"/>
    <c:dispBlanksAs val="gap"/>
    <c:showDLblsOverMax val="0"/>
  </c:chart>
  <c:spPr>
    <a:noFill/>
    <a:ln>
      <a:noFill/>
    </a:ln>
    <a:effectLst/>
  </c:spPr>
  <c:txPr>
    <a:bodyPr/>
    <a:lstStyle/>
    <a:p>
      <a:pPr>
        <a:defRPr/>
      </a:pPr>
      <a:endParaRPr lang="lt-LT"/>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all" baseline="0">
                <a:solidFill>
                  <a:schemeClr val="bg2">
                    <a:lumMod val="25000"/>
                  </a:schemeClr>
                </a:solidFill>
                <a:latin typeface="Book Antiqua" panose="02040602050305030304" pitchFamily="18" charset="0"/>
                <a:ea typeface="+mn-ea"/>
                <a:cs typeface="Arial" panose="020B0604020202020204" pitchFamily="34" charset="0"/>
              </a:defRPr>
            </a:pPr>
            <a:r>
              <a:rPr lang="en-GB" sz="2000" b="1" dirty="0" smtClean="0">
                <a:solidFill>
                  <a:schemeClr val="bg2">
                    <a:lumMod val="25000"/>
                  </a:schemeClr>
                </a:solidFill>
                <a:latin typeface="Book Antiqua" panose="02040602050305030304" pitchFamily="18" charset="0"/>
                <a:cs typeface="Arial" panose="020B0604020202020204" pitchFamily="34" charset="0"/>
              </a:rPr>
              <a:t>1.</a:t>
            </a:r>
            <a:r>
              <a:rPr lang="lt-LT" sz="2000" b="1" dirty="0" smtClean="0">
                <a:solidFill>
                  <a:schemeClr val="bg2">
                    <a:lumMod val="25000"/>
                  </a:schemeClr>
                </a:solidFill>
                <a:latin typeface="Book Antiqua" panose="02040602050305030304" pitchFamily="18" charset="0"/>
                <a:cs typeface="Arial" panose="020B0604020202020204" pitchFamily="34" charset="0"/>
              </a:rPr>
              <a:t>4.2</a:t>
            </a:r>
            <a:r>
              <a:rPr lang="en-GB" sz="2000" b="1" dirty="0" smtClean="0">
                <a:solidFill>
                  <a:schemeClr val="bg2">
                    <a:lumMod val="25000"/>
                  </a:schemeClr>
                </a:solidFill>
                <a:latin typeface="Book Antiqua" panose="02040602050305030304" pitchFamily="18" charset="0"/>
                <a:cs typeface="Arial" panose="020B0604020202020204" pitchFamily="34" charset="0"/>
              </a:rPr>
              <a:t>.</a:t>
            </a:r>
            <a:r>
              <a:rPr lang="lt-LT" sz="2000" b="1" dirty="0" smtClean="0">
                <a:solidFill>
                  <a:schemeClr val="bg2">
                    <a:lumMod val="25000"/>
                  </a:schemeClr>
                </a:solidFill>
                <a:latin typeface="Book Antiqua" panose="02040602050305030304" pitchFamily="18" charset="0"/>
                <a:cs typeface="Arial" panose="020B0604020202020204" pitchFamily="34" charset="0"/>
              </a:rPr>
              <a:t> MOKYKLOJE</a:t>
            </a:r>
            <a:r>
              <a:rPr lang="lt-LT" sz="2000" b="1" baseline="0" dirty="0" smtClean="0">
                <a:solidFill>
                  <a:schemeClr val="bg2">
                    <a:lumMod val="25000"/>
                  </a:schemeClr>
                </a:solidFill>
                <a:latin typeface="Book Antiqua" panose="02040602050305030304" pitchFamily="18" charset="0"/>
                <a:cs typeface="Arial" panose="020B0604020202020204" pitchFamily="34" charset="0"/>
              </a:rPr>
              <a:t> VISOS PATALPOS PRITAIKYTOS NEĮGALIESIEMS</a:t>
            </a:r>
            <a:endParaRPr lang="en-US" sz="2000" b="1" dirty="0">
              <a:solidFill>
                <a:schemeClr val="bg2">
                  <a:lumMod val="25000"/>
                </a:schemeClr>
              </a:solidFill>
              <a:latin typeface="Book Antiqua" panose="02040602050305030304" pitchFamily="18" charset="0"/>
              <a:cs typeface="Arial" panose="020B0604020202020204" pitchFamily="34" charset="0"/>
            </a:endParaRPr>
          </a:p>
        </c:rich>
      </c:tx>
      <c:layout/>
      <c:overlay val="0"/>
      <c:spPr>
        <a:noFill/>
        <a:ln>
          <a:noFill/>
        </a:ln>
        <a:effectLst/>
      </c:spPr>
    </c:title>
    <c:autoTitleDeleted val="0"/>
    <c:view3D>
      <c:rotX val="15"/>
      <c:rotY val="20"/>
      <c:rAngAx val="0"/>
      <c:perspective val="30"/>
    </c:view3D>
    <c:floor>
      <c:thickness val="0"/>
    </c:floor>
    <c:sideWall>
      <c:thickness val="0"/>
      <c:spPr>
        <a:noFill/>
        <a:ln>
          <a:noFill/>
        </a:ln>
        <a:effectLst/>
      </c:spPr>
    </c:sideWall>
    <c:backWall>
      <c:thickness val="0"/>
      <c:spPr>
        <a:noFill/>
        <a:ln>
          <a:noFill/>
        </a:ln>
        <a:effectLst/>
      </c:spPr>
    </c:backWall>
    <c:plotArea>
      <c:layout/>
      <c:bar3DChart>
        <c:barDir val="col"/>
        <c:grouping val="standard"/>
        <c:varyColors val="0"/>
        <c:ser>
          <c:idx val="0"/>
          <c:order val="0"/>
          <c:tx>
            <c:strRef>
              <c:f>Lapas1!$B$1</c:f>
              <c:strCache>
                <c:ptCount val="1"/>
                <c:pt idx="0">
                  <c:v>Pardavimas</c:v>
                </c:pt>
              </c:strCache>
            </c:strRef>
          </c:tx>
          <c:invertIfNegative val="0"/>
          <c:dPt>
            <c:idx val="0"/>
            <c:invertIfNegative val="0"/>
            <c:bubble3D val="0"/>
            <c:spPr>
              <a:solidFill>
                <a:schemeClr val="accent1"/>
              </a:solidFill>
              <a:ln>
                <a:noFill/>
              </a:ln>
              <a:effectLst>
                <a:outerShdw blurRad="63500" sx="102000" sy="102000" algn="ctr" rotWithShape="0">
                  <a:prstClr val="black">
                    <a:alpha val="20000"/>
                  </a:prstClr>
                </a:outerShdw>
              </a:effectLst>
            </c:spPr>
          </c:dPt>
          <c:dPt>
            <c:idx val="1"/>
            <c:invertIfNegative val="0"/>
            <c:bubble3D val="0"/>
            <c:spPr>
              <a:solidFill>
                <a:schemeClr val="accent2"/>
              </a:solidFill>
              <a:ln>
                <a:noFill/>
              </a:ln>
              <a:effectLst>
                <a:outerShdw blurRad="63500" sx="102000" sy="102000" algn="ctr" rotWithShape="0">
                  <a:prstClr val="black">
                    <a:alpha val="20000"/>
                  </a:prstClr>
                </a:outerShdw>
              </a:effectLst>
            </c:spPr>
          </c:dPt>
          <c:dPt>
            <c:idx val="2"/>
            <c:invertIfNegative val="0"/>
            <c:bubble3D val="0"/>
            <c:spPr>
              <a:solidFill>
                <a:schemeClr val="accent3"/>
              </a:solidFill>
              <a:ln>
                <a:noFill/>
              </a:ln>
              <a:effectLst>
                <a:outerShdw blurRad="63500" sx="102000" sy="102000" algn="ctr" rotWithShape="0">
                  <a:prstClr val="black">
                    <a:alpha val="20000"/>
                  </a:prstClr>
                </a:outerShdw>
              </a:effectLst>
            </c:spPr>
          </c:dPt>
          <c:dLbls>
            <c:dLbl>
              <c:idx val="0"/>
              <c:layout>
                <c:manualLayout>
                  <c:x val="-3.1737178180015276E-3"/>
                  <c:y val="-4.6239853401460048E-3"/>
                </c:manualLayout>
              </c:layout>
              <c:tx>
                <c:rich>
                  <a:bodyPr/>
                  <a:lstStyle/>
                  <a:p>
                    <a:r>
                      <a:rPr lang="en-US" sz="2800" dirty="0" smtClean="0"/>
                      <a:t>4%</a:t>
                    </a:r>
                    <a:endParaRPr lang="en-US" sz="2400"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dirty="0" smtClean="0"/>
                      <a:t>36%</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2800"/>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Lapas1!$A$2:$A$5</c:f>
              <c:strCache>
                <c:ptCount val="4"/>
                <c:pt idx="0">
                  <c:v>Taip</c:v>
                </c:pt>
                <c:pt idx="1">
                  <c:v>Labiau taip nei ne</c:v>
                </c:pt>
                <c:pt idx="2">
                  <c:v>Labiau ne nei taip</c:v>
                </c:pt>
                <c:pt idx="3">
                  <c:v>Ne</c:v>
                </c:pt>
              </c:strCache>
            </c:strRef>
          </c:cat>
          <c:val>
            <c:numRef>
              <c:f>Lapas1!$B$2:$B$5</c:f>
              <c:numCache>
                <c:formatCode>0%</c:formatCode>
                <c:ptCount val="4"/>
                <c:pt idx="0">
                  <c:v>0.04</c:v>
                </c:pt>
                <c:pt idx="1">
                  <c:v>0.08</c:v>
                </c:pt>
                <c:pt idx="2">
                  <c:v>0.52</c:v>
                </c:pt>
                <c:pt idx="3" formatCode="0.00%">
                  <c:v>0.36</c:v>
                </c:pt>
              </c:numCache>
            </c:numRef>
          </c:val>
        </c:ser>
        <c:dLbls>
          <c:showLegendKey val="0"/>
          <c:showVal val="1"/>
          <c:showCatName val="0"/>
          <c:showSerName val="0"/>
          <c:showPercent val="0"/>
          <c:showBubbleSize val="0"/>
        </c:dLbls>
        <c:gapWidth val="150"/>
        <c:shape val="box"/>
        <c:axId val="199977984"/>
        <c:axId val="200100864"/>
        <c:axId val="199852480"/>
      </c:bar3DChart>
      <c:catAx>
        <c:axId val="199977984"/>
        <c:scaling>
          <c:orientation val="minMax"/>
        </c:scaling>
        <c:delete val="0"/>
        <c:axPos val="b"/>
        <c:numFmt formatCode="General" sourceLinked="0"/>
        <c:majorTickMark val="none"/>
        <c:minorTickMark val="none"/>
        <c:tickLblPos val="nextTo"/>
        <c:txPr>
          <a:bodyPr/>
          <a:lstStyle/>
          <a:p>
            <a:pPr>
              <a:defRPr sz="2000">
                <a:latin typeface="Book Antiqua" panose="02040602050305030304" pitchFamily="18" charset="0"/>
              </a:defRPr>
            </a:pPr>
            <a:endParaRPr lang="lt-LT"/>
          </a:p>
        </c:txPr>
        <c:crossAx val="200100864"/>
        <c:crosses val="autoZero"/>
        <c:auto val="1"/>
        <c:lblAlgn val="ctr"/>
        <c:lblOffset val="100"/>
        <c:noMultiLvlLbl val="0"/>
      </c:catAx>
      <c:valAx>
        <c:axId val="200100864"/>
        <c:scaling>
          <c:orientation val="minMax"/>
        </c:scaling>
        <c:delete val="1"/>
        <c:axPos val="l"/>
        <c:numFmt formatCode="0%" sourceLinked="1"/>
        <c:majorTickMark val="none"/>
        <c:minorTickMark val="none"/>
        <c:tickLblPos val="nextTo"/>
        <c:crossAx val="199977984"/>
        <c:crosses val="autoZero"/>
        <c:crossBetween val="between"/>
      </c:valAx>
      <c:serAx>
        <c:axId val="199852480"/>
        <c:scaling>
          <c:orientation val="minMax"/>
        </c:scaling>
        <c:delete val="1"/>
        <c:axPos val="b"/>
        <c:majorTickMark val="out"/>
        <c:minorTickMark val="none"/>
        <c:tickLblPos val="nextTo"/>
        <c:crossAx val="200100864"/>
        <c:crosses val="autoZero"/>
      </c:serAx>
    </c:plotArea>
    <c:plotVisOnly val="1"/>
    <c:dispBlanksAs val="gap"/>
    <c:showDLblsOverMax val="0"/>
  </c:chart>
  <c:spPr>
    <a:noFill/>
    <a:ln>
      <a:noFill/>
    </a:ln>
    <a:effectLst/>
  </c:spPr>
  <c:txPr>
    <a:bodyPr/>
    <a:lstStyle/>
    <a:p>
      <a:pPr>
        <a:defRPr/>
      </a:pPr>
      <a:endParaRPr lang="lt-LT"/>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perspective val="30"/>
    </c:view3D>
    <c:floor>
      <c:thickness val="0"/>
    </c:floor>
    <c:sideWall>
      <c:thickness val="0"/>
      <c:spPr>
        <a:noFill/>
        <a:ln>
          <a:noFill/>
        </a:ln>
        <a:effectLst/>
      </c:spPr>
    </c:sideWall>
    <c:backWall>
      <c:thickness val="0"/>
      <c:spPr>
        <a:noFill/>
        <a:ln>
          <a:noFill/>
        </a:ln>
        <a:effectLst/>
      </c:spPr>
    </c:backWall>
    <c:plotArea>
      <c:layout/>
      <c:bar3DChart>
        <c:barDir val="col"/>
        <c:grouping val="standard"/>
        <c:varyColors val="0"/>
        <c:ser>
          <c:idx val="0"/>
          <c:order val="0"/>
          <c:tx>
            <c:strRef>
              <c:f>Lapas1!$B$1</c:f>
              <c:strCache>
                <c:ptCount val="1"/>
                <c:pt idx="0">
                  <c:v>Pardavimas</c:v>
                </c:pt>
              </c:strCache>
            </c:strRef>
          </c:tx>
          <c:invertIfNegative val="0"/>
          <c:dPt>
            <c:idx val="0"/>
            <c:invertIfNegative val="0"/>
            <c:bubble3D val="0"/>
            <c:spPr>
              <a:solidFill>
                <a:schemeClr val="accent1"/>
              </a:solidFill>
              <a:ln>
                <a:noFill/>
              </a:ln>
              <a:effectLst>
                <a:outerShdw blurRad="63500" sx="102000" sy="102000" algn="ctr" rotWithShape="0">
                  <a:prstClr val="black">
                    <a:alpha val="20000"/>
                  </a:prstClr>
                </a:outerShdw>
              </a:effectLst>
            </c:spPr>
          </c:dPt>
          <c:dPt>
            <c:idx val="1"/>
            <c:invertIfNegative val="0"/>
            <c:bubble3D val="0"/>
            <c:spPr>
              <a:solidFill>
                <a:schemeClr val="accent2"/>
              </a:solidFill>
              <a:ln>
                <a:noFill/>
              </a:ln>
              <a:effectLst>
                <a:outerShdw blurRad="63500" sx="102000" sy="102000" algn="ctr" rotWithShape="0">
                  <a:prstClr val="black">
                    <a:alpha val="20000"/>
                  </a:prstClr>
                </a:outerShdw>
              </a:effectLst>
            </c:spPr>
          </c:dPt>
          <c:dPt>
            <c:idx val="2"/>
            <c:invertIfNegative val="0"/>
            <c:bubble3D val="0"/>
            <c:spPr>
              <a:solidFill>
                <a:schemeClr val="accent3"/>
              </a:solidFill>
              <a:ln>
                <a:noFill/>
              </a:ln>
              <a:effectLst>
                <a:outerShdw blurRad="63500" sx="102000" sy="102000" algn="ctr" rotWithShape="0">
                  <a:prstClr val="black">
                    <a:alpha val="20000"/>
                  </a:prstClr>
                </a:outerShdw>
              </a:effectLst>
            </c:spPr>
          </c:dPt>
          <c:dLbls>
            <c:dLbl>
              <c:idx val="0"/>
              <c:layout>
                <c:manualLayout>
                  <c:x val="-3.1737178180015276E-3"/>
                  <c:y val="-4.6239853401460048E-3"/>
                </c:manualLayout>
              </c:layout>
              <c:tx>
                <c:rich>
                  <a:bodyPr/>
                  <a:lstStyle/>
                  <a:p>
                    <a:r>
                      <a:rPr lang="en-US" sz="2800" dirty="0" smtClean="0"/>
                      <a:t>96%</a:t>
                    </a:r>
                    <a:endParaRPr lang="en-US" sz="2400" dirty="0"/>
                  </a:p>
                </c:rich>
              </c:tx>
              <c:showLegendKey val="0"/>
              <c:showVal val="1"/>
              <c:showCatName val="0"/>
              <c:showSerName val="0"/>
              <c:showPercent val="0"/>
              <c:showBubbleSize val="0"/>
              <c:extLst>
                <c:ext xmlns:c15="http://schemas.microsoft.com/office/drawing/2012/chart" uri="{CE6537A1-D6FC-4f65-9D91-7224C49458BB}"/>
              </c:extLst>
            </c:dLbl>
            <c:dLbl>
              <c:idx val="3"/>
              <c:layout/>
              <c:tx>
                <c:rich>
                  <a:bodyPr/>
                  <a:lstStyle/>
                  <a:p>
                    <a:r>
                      <a:rPr lang="en-US" dirty="0" smtClean="0"/>
                      <a:t>10%</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2800"/>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Lapas1!$A$2:$A$5</c:f>
              <c:strCache>
                <c:ptCount val="4"/>
                <c:pt idx="0">
                  <c:v>Supažindinama žodžiu </c:v>
                </c:pt>
                <c:pt idx="1">
                  <c:v>Internetinė svetainė</c:v>
                </c:pt>
                <c:pt idx="2">
                  <c:v>Lankstinukas</c:v>
                </c:pt>
                <c:pt idx="3">
                  <c:v>Kita ( susirinkimai, pokalbiai, susitikimai, individuali pagalba,patalpų išdėstymo planas, darbas porose)</c:v>
                </c:pt>
              </c:strCache>
            </c:strRef>
          </c:cat>
          <c:val>
            <c:numRef>
              <c:f>Lapas1!$B$2:$B$5</c:f>
              <c:numCache>
                <c:formatCode>0%</c:formatCode>
                <c:ptCount val="4"/>
                <c:pt idx="0">
                  <c:v>0.96</c:v>
                </c:pt>
                <c:pt idx="1">
                  <c:v>0.96</c:v>
                </c:pt>
                <c:pt idx="2">
                  <c:v>0.79</c:v>
                </c:pt>
                <c:pt idx="3" formatCode="0.00%">
                  <c:v>0.1</c:v>
                </c:pt>
              </c:numCache>
            </c:numRef>
          </c:val>
        </c:ser>
        <c:dLbls>
          <c:showLegendKey val="0"/>
          <c:showVal val="1"/>
          <c:showCatName val="0"/>
          <c:showSerName val="0"/>
          <c:showPercent val="0"/>
          <c:showBubbleSize val="0"/>
        </c:dLbls>
        <c:gapWidth val="150"/>
        <c:shape val="box"/>
        <c:axId val="200050176"/>
        <c:axId val="200051712"/>
        <c:axId val="199854720"/>
      </c:bar3DChart>
      <c:catAx>
        <c:axId val="200050176"/>
        <c:scaling>
          <c:orientation val="minMax"/>
        </c:scaling>
        <c:delete val="0"/>
        <c:axPos val="b"/>
        <c:numFmt formatCode="General" sourceLinked="0"/>
        <c:majorTickMark val="none"/>
        <c:minorTickMark val="none"/>
        <c:tickLblPos val="nextTo"/>
        <c:txPr>
          <a:bodyPr/>
          <a:lstStyle/>
          <a:p>
            <a:pPr>
              <a:defRPr sz="1600" b="1">
                <a:latin typeface="Book Antiqua" panose="02040602050305030304" pitchFamily="18" charset="0"/>
              </a:defRPr>
            </a:pPr>
            <a:endParaRPr lang="lt-LT"/>
          </a:p>
        </c:txPr>
        <c:crossAx val="200051712"/>
        <c:crosses val="autoZero"/>
        <c:auto val="1"/>
        <c:lblAlgn val="ctr"/>
        <c:lblOffset val="100"/>
        <c:noMultiLvlLbl val="0"/>
      </c:catAx>
      <c:valAx>
        <c:axId val="200051712"/>
        <c:scaling>
          <c:orientation val="minMax"/>
        </c:scaling>
        <c:delete val="1"/>
        <c:axPos val="l"/>
        <c:numFmt formatCode="0%" sourceLinked="1"/>
        <c:majorTickMark val="none"/>
        <c:minorTickMark val="none"/>
        <c:tickLblPos val="nextTo"/>
        <c:crossAx val="200050176"/>
        <c:crosses val="autoZero"/>
        <c:crossBetween val="between"/>
      </c:valAx>
      <c:serAx>
        <c:axId val="199854720"/>
        <c:scaling>
          <c:orientation val="minMax"/>
        </c:scaling>
        <c:delete val="1"/>
        <c:axPos val="b"/>
        <c:majorTickMark val="out"/>
        <c:minorTickMark val="none"/>
        <c:tickLblPos val="nextTo"/>
        <c:crossAx val="200051712"/>
        <c:crosses val="autoZero"/>
      </c:serAx>
    </c:plotArea>
    <c:plotVisOnly val="1"/>
    <c:dispBlanksAs val="gap"/>
    <c:showDLblsOverMax val="0"/>
  </c:chart>
  <c:spPr>
    <a:noFill/>
    <a:ln>
      <a:noFill/>
    </a:ln>
    <a:effectLst/>
  </c:spPr>
  <c:txPr>
    <a:bodyPr/>
    <a:lstStyle/>
    <a:p>
      <a:pPr>
        <a:defRPr/>
      </a:pPr>
      <a:endParaRPr lang="lt-LT"/>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r">
              <a:defRPr sz="2128" b="1" i="0" u="none" strike="noStrike" kern="1200" cap="all" baseline="0">
                <a:solidFill>
                  <a:schemeClr val="tx1">
                    <a:lumMod val="65000"/>
                    <a:lumOff val="35000"/>
                  </a:schemeClr>
                </a:solidFill>
                <a:latin typeface="+mn-lt"/>
                <a:ea typeface="+mn-ea"/>
                <a:cs typeface="+mn-cs"/>
              </a:defRPr>
            </a:pPr>
            <a:r>
              <a:rPr lang="lt-LT" sz="2000" dirty="0" smtClean="0">
                <a:solidFill>
                  <a:schemeClr val="accent1">
                    <a:lumMod val="50000"/>
                  </a:schemeClr>
                </a:solidFill>
                <a:latin typeface="Book Antiqua" panose="02040602050305030304" pitchFamily="18" charset="0"/>
                <a:cs typeface="Arial" panose="020B0604020202020204" pitchFamily="34" charset="0"/>
              </a:rPr>
              <a:t>2.1.1.</a:t>
            </a:r>
            <a:r>
              <a:rPr lang="lt-LT" sz="2000" baseline="0" dirty="0" smtClean="0">
                <a:solidFill>
                  <a:schemeClr val="accent1">
                    <a:lumMod val="50000"/>
                  </a:schemeClr>
                </a:solidFill>
                <a:latin typeface="Book Antiqua" panose="02040602050305030304" pitchFamily="18" charset="0"/>
                <a:cs typeface="Arial" panose="020B0604020202020204" pitchFamily="34" charset="0"/>
              </a:rPr>
              <a:t>  dažniausiai naudojami pagalbos mokiniui būdai </a:t>
            </a:r>
            <a:endParaRPr lang="en-US" sz="2000" dirty="0">
              <a:solidFill>
                <a:schemeClr val="accent1">
                  <a:lumMod val="50000"/>
                </a:schemeClr>
              </a:solidFill>
              <a:latin typeface="Book Antiqua" panose="02040602050305030304" pitchFamily="18" charset="0"/>
              <a:cs typeface="Arial" panose="020B0604020202020204" pitchFamily="34" charset="0"/>
            </a:endParaRPr>
          </a:p>
        </c:rich>
      </c:tx>
      <c:layout/>
      <c:overlay val="0"/>
      <c:spPr>
        <a:noFill/>
        <a:ln>
          <a:noFill/>
        </a:ln>
        <a:effectLst/>
      </c:spPr>
    </c:title>
    <c:autoTitleDeleted val="0"/>
    <c:plotArea>
      <c:layout/>
      <c:barChart>
        <c:barDir val="bar"/>
        <c:grouping val="clustered"/>
        <c:varyColors val="0"/>
        <c:ser>
          <c:idx val="0"/>
          <c:order val="0"/>
          <c:tx>
            <c:strRef>
              <c:f>Lapas1!$B$1</c:f>
              <c:strCache>
                <c:ptCount val="1"/>
                <c:pt idx="0">
                  <c:v>Pardavimas</c:v>
                </c:pt>
              </c:strCache>
            </c:strRef>
          </c:tx>
          <c:invertIfNegative val="0"/>
          <c:dPt>
            <c:idx val="0"/>
            <c:invertIfNegative val="0"/>
            <c:bubble3D val="0"/>
            <c:explosion val="51"/>
            <c:spPr>
              <a:solidFill>
                <a:schemeClr val="accent1"/>
              </a:solidFill>
              <a:effectLst>
                <a:outerShdw blurRad="63500" sx="102000" sy="102000" algn="ctr" rotWithShape="0">
                  <a:prstClr val="black">
                    <a:alpha val="20000"/>
                  </a:prstClr>
                </a:outerShdw>
              </a:effectLst>
            </c:spPr>
          </c:dPt>
          <c:dPt>
            <c:idx val="1"/>
            <c:invertIfNegative val="0"/>
            <c:bubble3D val="0"/>
            <c:explosion val="37"/>
            <c:spPr>
              <a:solidFill>
                <a:schemeClr val="accent2"/>
              </a:solidFill>
              <a:effectLst>
                <a:outerShdw blurRad="63500" sx="102000" sy="102000" algn="ctr" rotWithShape="0">
                  <a:prstClr val="black">
                    <a:alpha val="20000"/>
                  </a:prstClr>
                </a:outerShdw>
              </a:effectLst>
            </c:spPr>
          </c:dPt>
          <c:dPt>
            <c:idx val="2"/>
            <c:invertIfNegative val="0"/>
            <c:bubble3D val="0"/>
            <c:explosion val="31"/>
            <c:spPr>
              <a:solidFill>
                <a:schemeClr val="accent3"/>
              </a:solidFill>
              <a:effectLst>
                <a:outerShdw blurRad="63500" sx="102000" sy="102000" algn="ctr" rotWithShape="0">
                  <a:prstClr val="black">
                    <a:alpha val="20000"/>
                  </a:prstClr>
                </a:outerShdw>
              </a:effectLst>
            </c:spPr>
          </c:dPt>
          <c:dPt>
            <c:idx val="3"/>
            <c:invertIfNegative val="0"/>
            <c:bubble3D val="0"/>
            <c:explosion val="63"/>
          </c:dPt>
          <c:dPt>
            <c:idx val="4"/>
            <c:invertIfNegative val="0"/>
            <c:bubble3D val="0"/>
            <c:explosion val="80"/>
          </c:dPt>
          <c:dPt>
            <c:idx val="5"/>
            <c:invertIfNegative val="0"/>
            <c:bubble3D val="0"/>
            <c:explosion val="33"/>
          </c:dPt>
          <c:dLbls>
            <c:dLbl>
              <c:idx val="0"/>
              <c:layout/>
              <c:tx>
                <c:rich>
                  <a:bodyPr/>
                  <a:lstStyle/>
                  <a:p>
                    <a:r>
                      <a:rPr lang="en-US" sz="2800" dirty="0" smtClean="0"/>
                      <a:t>39%</a:t>
                    </a:r>
                    <a:endParaRPr lang="en-US" sz="2400"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dirty="0" smtClean="0"/>
                      <a:t>42%</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dirty="0" smtClean="0"/>
                      <a:t>24%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2421611668885771E-3"/>
                  <c:y val="2.799622872124777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5.6301879040867489E-2"/>
                  <c:y val="-2.670697422601494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2800"/>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Lapas1!$A$2:$A$7</c:f>
              <c:strCache>
                <c:ptCount val="6"/>
                <c:pt idx="0">
                  <c:v>ugdymas individualizuojamas</c:v>
                </c:pt>
                <c:pt idx="1">
                  <c:v>vertinami ugdymosi poreikiai ir gebėjimai</c:v>
                </c:pt>
                <c:pt idx="2">
                  <c:v>sudaromas pagalbos  planas</c:v>
                </c:pt>
                <c:pt idx="3">
                  <c:v>taikomi alternatyvus ugdymo metodai</c:v>
                </c:pt>
                <c:pt idx="4">
                  <c:v>domimasi vaiko  SUP turiniu</c:v>
                </c:pt>
                <c:pt idx="5">
                  <c:v>keičiamos asmeninės nuostatos</c:v>
                </c:pt>
              </c:strCache>
            </c:strRef>
          </c:cat>
          <c:val>
            <c:numRef>
              <c:f>Lapas1!$B$2:$B$7</c:f>
              <c:numCache>
                <c:formatCode>0%</c:formatCode>
                <c:ptCount val="6"/>
                <c:pt idx="0">
                  <c:v>0.39</c:v>
                </c:pt>
                <c:pt idx="1">
                  <c:v>0.42</c:v>
                </c:pt>
                <c:pt idx="2">
                  <c:v>0.23</c:v>
                </c:pt>
                <c:pt idx="3">
                  <c:v>0.24</c:v>
                </c:pt>
                <c:pt idx="4">
                  <c:v>0.27</c:v>
                </c:pt>
                <c:pt idx="5">
                  <c:v>0.26</c:v>
                </c:pt>
              </c:numCache>
            </c:numRef>
          </c:val>
        </c:ser>
        <c:dLbls>
          <c:showLegendKey val="0"/>
          <c:showVal val="0"/>
          <c:showCatName val="0"/>
          <c:showSerName val="0"/>
          <c:showPercent val="0"/>
          <c:showBubbleSize val="0"/>
        </c:dLbls>
        <c:gapWidth val="100"/>
        <c:axId val="200176000"/>
        <c:axId val="200174208"/>
      </c:barChart>
      <c:valAx>
        <c:axId val="200174208"/>
        <c:scaling>
          <c:orientation val="minMax"/>
        </c:scaling>
        <c:delete val="0"/>
        <c:axPos val="b"/>
        <c:majorGridlines/>
        <c:numFmt formatCode="0%" sourceLinked="1"/>
        <c:majorTickMark val="out"/>
        <c:minorTickMark val="none"/>
        <c:tickLblPos val="nextTo"/>
        <c:crossAx val="200176000"/>
        <c:crosses val="autoZero"/>
        <c:crossBetween val="between"/>
      </c:valAx>
      <c:catAx>
        <c:axId val="200176000"/>
        <c:scaling>
          <c:orientation val="minMax"/>
        </c:scaling>
        <c:delete val="0"/>
        <c:axPos val="l"/>
        <c:numFmt formatCode="General" sourceLinked="0"/>
        <c:majorTickMark val="out"/>
        <c:minorTickMark val="none"/>
        <c:tickLblPos val="nextTo"/>
        <c:txPr>
          <a:bodyPr/>
          <a:lstStyle/>
          <a:p>
            <a:pPr>
              <a:defRPr sz="2000">
                <a:latin typeface="Book Antiqua" panose="02040602050305030304" pitchFamily="18" charset="0"/>
              </a:defRPr>
            </a:pPr>
            <a:endParaRPr lang="lt-LT"/>
          </a:p>
        </c:txPr>
        <c:crossAx val="20017420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lt-LT"/>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lt-LT" sz="2400" dirty="0" smtClean="0">
                <a:solidFill>
                  <a:schemeClr val="accent1">
                    <a:lumMod val="50000"/>
                  </a:schemeClr>
                </a:solidFill>
                <a:latin typeface="Book Antiqua" panose="02040602050305030304" pitchFamily="18" charset="0"/>
                <a:cs typeface="Arial" panose="020B0604020202020204" pitchFamily="34" charset="0"/>
              </a:rPr>
              <a:t>2.1.3.  Pamokos</a:t>
            </a:r>
            <a:r>
              <a:rPr lang="lt-LT" sz="2400" baseline="0" dirty="0" smtClean="0">
                <a:solidFill>
                  <a:schemeClr val="accent1">
                    <a:lumMod val="50000"/>
                  </a:schemeClr>
                </a:solidFill>
                <a:latin typeface="Book Antiqua" panose="02040602050305030304" pitchFamily="18" charset="0"/>
                <a:cs typeface="Arial" panose="020B0604020202020204" pitchFamily="34" charset="0"/>
              </a:rPr>
              <a:t> planavimo etapas (pagal atsakymų dažnumą)</a:t>
            </a:r>
            <a:endParaRPr lang="en-US" sz="2400" dirty="0">
              <a:solidFill>
                <a:schemeClr val="accent1">
                  <a:lumMod val="50000"/>
                </a:schemeClr>
              </a:solidFill>
              <a:latin typeface="Book Antiqua" panose="02040602050305030304" pitchFamily="18" charset="0"/>
              <a:cs typeface="Arial" panose="020B0604020202020204" pitchFamily="34" charset="0"/>
            </a:endParaRPr>
          </a:p>
        </c:rich>
      </c:tx>
      <c:layout/>
      <c:overlay val="0"/>
    </c:title>
    <c:autoTitleDeleted val="0"/>
    <c:view3D>
      <c:rotX val="15"/>
      <c:rotY val="20"/>
      <c:rAngAx val="0"/>
      <c:perspective val="30"/>
    </c:view3D>
    <c:floor>
      <c:thickness val="0"/>
    </c:floor>
    <c:sideWall>
      <c:thickness val="0"/>
    </c:sideWall>
    <c:backWall>
      <c:thickness val="0"/>
    </c:backWall>
    <c:plotArea>
      <c:layout/>
      <c:bar3DChart>
        <c:barDir val="col"/>
        <c:grouping val="clustered"/>
        <c:varyColors val="0"/>
        <c:ser>
          <c:idx val="0"/>
          <c:order val="0"/>
          <c:tx>
            <c:strRef>
              <c:f>Lapas1!$B$1</c:f>
              <c:strCache>
                <c:ptCount val="1"/>
                <c:pt idx="0">
                  <c:v>Stulpelis1</c:v>
                </c:pt>
              </c:strCache>
            </c:strRef>
          </c:tx>
          <c:invertIfNegative val="0"/>
          <c:dPt>
            <c:idx val="0"/>
            <c:invertIfNegative val="0"/>
            <c:bubble3D val="0"/>
          </c:dPt>
          <c:dPt>
            <c:idx val="1"/>
            <c:invertIfNegative val="0"/>
            <c:bubble3D val="0"/>
          </c:dPt>
          <c:dPt>
            <c:idx val="2"/>
            <c:invertIfNegative val="0"/>
            <c:bubble3D val="0"/>
          </c:dPt>
          <c:dLbls>
            <c:spPr>
              <a:noFill/>
              <a:ln>
                <a:noFill/>
              </a:ln>
              <a:effectLst/>
            </c:spPr>
            <c:txPr>
              <a:bodyPr rot="0" vert="horz"/>
              <a:lstStyle/>
              <a:p>
                <a:pPr>
                  <a:defRPr b="1"/>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Lapas1!$A$2:$A$4</c:f>
              <c:strCache>
                <c:ptCount val="3"/>
                <c:pt idx="0">
                  <c:v>atitinkamai SUP mokiniams parenkamos užduotys</c:v>
                </c:pt>
                <c:pt idx="1">
                  <c:v>kryptingai apmąstoma ką veiks SUP</c:v>
                </c:pt>
                <c:pt idx="2">
                  <c:v>vertinamas mokymosi stilius</c:v>
                </c:pt>
              </c:strCache>
            </c:strRef>
          </c:cat>
          <c:val>
            <c:numRef>
              <c:f>Lapas1!$B$2:$B$4</c:f>
              <c:numCache>
                <c:formatCode>0%</c:formatCode>
                <c:ptCount val="3"/>
                <c:pt idx="0">
                  <c:v>0.83</c:v>
                </c:pt>
                <c:pt idx="1">
                  <c:v>0.71</c:v>
                </c:pt>
                <c:pt idx="2">
                  <c:v>0.5</c:v>
                </c:pt>
              </c:numCache>
            </c:numRef>
          </c:val>
        </c:ser>
        <c:dLbls>
          <c:showLegendKey val="0"/>
          <c:showVal val="0"/>
          <c:showCatName val="0"/>
          <c:showSerName val="0"/>
          <c:showPercent val="0"/>
          <c:showBubbleSize val="0"/>
        </c:dLbls>
        <c:gapWidth val="100"/>
        <c:shape val="box"/>
        <c:axId val="200328704"/>
        <c:axId val="200330240"/>
        <c:axId val="0"/>
      </c:bar3DChart>
      <c:catAx>
        <c:axId val="200328704"/>
        <c:scaling>
          <c:orientation val="minMax"/>
        </c:scaling>
        <c:delete val="0"/>
        <c:axPos val="b"/>
        <c:numFmt formatCode="General" sourceLinked="0"/>
        <c:majorTickMark val="out"/>
        <c:minorTickMark val="none"/>
        <c:tickLblPos val="nextTo"/>
        <c:txPr>
          <a:bodyPr/>
          <a:lstStyle/>
          <a:p>
            <a:pPr>
              <a:defRPr b="1">
                <a:latin typeface="Book Antiqua" panose="02040602050305030304" pitchFamily="18" charset="0"/>
              </a:defRPr>
            </a:pPr>
            <a:endParaRPr lang="lt-LT"/>
          </a:p>
        </c:txPr>
        <c:crossAx val="200330240"/>
        <c:crosses val="autoZero"/>
        <c:auto val="1"/>
        <c:lblAlgn val="ctr"/>
        <c:lblOffset val="100"/>
        <c:noMultiLvlLbl val="0"/>
      </c:catAx>
      <c:valAx>
        <c:axId val="200330240"/>
        <c:scaling>
          <c:orientation val="minMax"/>
        </c:scaling>
        <c:delete val="0"/>
        <c:axPos val="l"/>
        <c:majorGridlines/>
        <c:numFmt formatCode="0%" sourceLinked="1"/>
        <c:majorTickMark val="out"/>
        <c:minorTickMark val="none"/>
        <c:tickLblPos val="nextTo"/>
        <c:crossAx val="200328704"/>
        <c:crosses val="autoZero"/>
        <c:crossBetween val="between"/>
      </c:valAx>
    </c:plotArea>
    <c:plotVisOnly val="1"/>
    <c:dispBlanksAs val="gap"/>
    <c:showDLblsOverMax val="0"/>
  </c:chart>
  <c:txPr>
    <a:bodyPr/>
    <a:lstStyle/>
    <a:p>
      <a:pPr>
        <a:defRPr sz="1800"/>
      </a:pPr>
      <a:endParaRPr lang="lt-LT"/>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0">
                <a:solidFill>
                  <a:schemeClr val="tx1">
                    <a:lumMod val="65000"/>
                    <a:lumOff val="35000"/>
                  </a:schemeClr>
                </a:solidFill>
                <a:latin typeface="Arial" panose="020B0604020202020204" pitchFamily="34" charset="0"/>
                <a:cs typeface="Arial" panose="020B0604020202020204" pitchFamily="34" charset="0"/>
              </a:defRPr>
            </a:pPr>
            <a:r>
              <a:rPr lang="lt-LT" sz="2400" b="1" dirty="0" smtClean="0">
                <a:solidFill>
                  <a:schemeClr val="accent1">
                    <a:lumMod val="50000"/>
                  </a:schemeClr>
                </a:solidFill>
                <a:latin typeface="Book Antiqua" panose="02040602050305030304" pitchFamily="18" charset="0"/>
                <a:cs typeface="Arial" panose="020B0604020202020204" pitchFamily="34" charset="0"/>
              </a:rPr>
              <a:t>2.1.4</a:t>
            </a:r>
            <a:r>
              <a:rPr lang="lt-LT" sz="2000" b="1" dirty="0" smtClean="0">
                <a:solidFill>
                  <a:schemeClr val="accent1">
                    <a:lumMod val="50000"/>
                  </a:schemeClr>
                </a:solidFill>
                <a:latin typeface="Book Antiqua" panose="02040602050305030304" pitchFamily="18" charset="0"/>
                <a:cs typeface="Arial" panose="020B0604020202020204" pitchFamily="34" charset="0"/>
              </a:rPr>
              <a:t>. </a:t>
            </a:r>
            <a:r>
              <a:rPr lang="lt-LT" sz="2400" b="1" dirty="0" smtClean="0">
                <a:solidFill>
                  <a:schemeClr val="accent1">
                    <a:lumMod val="50000"/>
                  </a:schemeClr>
                </a:solidFill>
                <a:latin typeface="Book Antiqua" panose="02040602050305030304" pitchFamily="18" charset="0"/>
                <a:cs typeface="Arial" panose="020B0604020202020204" pitchFamily="34" charset="0"/>
              </a:rPr>
              <a:t>Planuodami ugdomąją veikla tariatės</a:t>
            </a:r>
            <a:r>
              <a:rPr lang="lt-LT" sz="2400" b="1" baseline="0" dirty="0" smtClean="0">
                <a:solidFill>
                  <a:schemeClr val="accent1">
                    <a:lumMod val="50000"/>
                  </a:schemeClr>
                </a:solidFill>
                <a:latin typeface="Book Antiqua" panose="02040602050305030304" pitchFamily="18" charset="0"/>
                <a:cs typeface="Arial" panose="020B0604020202020204" pitchFamily="34" charset="0"/>
              </a:rPr>
              <a:t> su vaiku dėl pagalbos būdo,  turinio,  apimties ir pan</a:t>
            </a:r>
            <a:r>
              <a:rPr lang="lt-LT" sz="2400" b="1" baseline="0" dirty="0" smtClean="0">
                <a:solidFill>
                  <a:schemeClr val="accent1">
                    <a:lumMod val="50000"/>
                  </a:schemeClr>
                </a:solidFill>
                <a:latin typeface="Arial" panose="020B0604020202020204" pitchFamily="34" charset="0"/>
                <a:cs typeface="Arial" panose="020B0604020202020204" pitchFamily="34" charset="0"/>
              </a:rPr>
              <a:t>.</a:t>
            </a:r>
            <a:endParaRPr lang="en-US" sz="2400" b="1" dirty="0">
              <a:solidFill>
                <a:schemeClr val="accent1">
                  <a:lumMod val="50000"/>
                </a:schemeClr>
              </a:solidFill>
              <a:latin typeface="Arial" panose="020B0604020202020204" pitchFamily="34" charset="0"/>
              <a:cs typeface="Arial" panose="020B0604020202020204" pitchFamily="34" charset="0"/>
            </a:endParaRPr>
          </a:p>
        </c:rich>
      </c:tx>
      <c:layout>
        <c:manualLayout>
          <c:xMode val="edge"/>
          <c:yMode val="edge"/>
          <c:x val="0.11896314691881144"/>
          <c:y val="0"/>
        </c:manualLayout>
      </c:layout>
      <c:overlay val="0"/>
    </c:title>
    <c:autoTitleDeleted val="0"/>
    <c:plotArea>
      <c:layout>
        <c:manualLayout>
          <c:layoutTarget val="inner"/>
          <c:xMode val="edge"/>
          <c:yMode val="edge"/>
          <c:x val="0.30499761417476501"/>
          <c:y val="0.25740622903958105"/>
          <c:w val="0.44191064752420822"/>
          <c:h val="0.61378457377029694"/>
        </c:manualLayout>
      </c:layout>
      <c:pieChart>
        <c:varyColors val="1"/>
        <c:ser>
          <c:idx val="0"/>
          <c:order val="0"/>
          <c:tx>
            <c:strRef>
              <c:f>Sheet1!$B$1</c:f>
              <c:strCache>
                <c:ptCount val="1"/>
                <c:pt idx="0">
                  <c:v>Sales</c:v>
                </c:pt>
              </c:strCache>
            </c:strRef>
          </c:tx>
          <c:dLbls>
            <c:dLbl>
              <c:idx val="0"/>
              <c:layout>
                <c:manualLayout>
                  <c:x val="7.9466372125387125E-2"/>
                  <c:y val="-2.2529262762694307E-3"/>
                </c:manualLayout>
              </c:layout>
              <c:tx>
                <c:rich>
                  <a:bodyPr/>
                  <a:lstStyle/>
                  <a:p>
                    <a:pPr>
                      <a:defRPr sz="2400" b="1">
                        <a:latin typeface="Book Antiqua" panose="02040602050305030304" pitchFamily="18" charset="0"/>
                        <a:cs typeface="Arial" panose="020B0604020202020204" pitchFamily="34" charset="0"/>
                      </a:defRPr>
                    </a:pPr>
                    <a:r>
                      <a:rPr lang="en-US" sz="2400" dirty="0" smtClean="0">
                        <a:latin typeface="Book Antiqua" panose="02040602050305030304" pitchFamily="18" charset="0"/>
                        <a:cs typeface="Arial" panose="020B0604020202020204" pitchFamily="34" charset="0"/>
                      </a:rPr>
                      <a:t>Taip</a:t>
                    </a:r>
                    <a:r>
                      <a:rPr lang="en-US" sz="2400" baseline="0" dirty="0" smtClean="0">
                        <a:latin typeface="Book Antiqua" panose="02040602050305030304" pitchFamily="18" charset="0"/>
                        <a:cs typeface="Arial" panose="020B0604020202020204" pitchFamily="34" charset="0"/>
                      </a:rPr>
                      <a:t> </a:t>
                    </a:r>
                    <a:r>
                      <a:rPr lang="en-US" sz="2400" dirty="0">
                        <a:latin typeface="Book Antiqua" panose="02040602050305030304" pitchFamily="18" charset="0"/>
                        <a:cs typeface="Arial" panose="020B0604020202020204" pitchFamily="34" charset="0"/>
                      </a:rPr>
                      <a:t>
</a:t>
                    </a:r>
                    <a:r>
                      <a:rPr lang="en-US" sz="2400" dirty="0" smtClean="0">
                        <a:latin typeface="Book Antiqua" panose="02040602050305030304" pitchFamily="18" charset="0"/>
                        <a:cs typeface="Arial" panose="020B0604020202020204" pitchFamily="34" charset="0"/>
                      </a:rPr>
                      <a:t>54%</a:t>
                    </a:r>
                    <a:endParaRPr lang="en-US" sz="2000" dirty="0">
                      <a:latin typeface="Arial" panose="020B0604020202020204" pitchFamily="34" charset="0"/>
                      <a:cs typeface="Arial" panose="020B0604020202020204" pitchFamily="34" charset="0"/>
                    </a:endParaRPr>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9.284755649603503E-2"/>
                  <c:y val="0.13166775262443745"/>
                </c:manualLayout>
              </c:layout>
              <c:tx>
                <c:rich>
                  <a:bodyPr/>
                  <a:lstStyle/>
                  <a:p>
                    <a:pPr>
                      <a:defRPr sz="2400" b="1">
                        <a:latin typeface="Book Antiqua" panose="02040602050305030304" pitchFamily="18" charset="0"/>
                        <a:cs typeface="Arial" panose="020B0604020202020204" pitchFamily="34" charset="0"/>
                      </a:defRPr>
                    </a:pPr>
                    <a:r>
                      <a:rPr lang="it-IT" sz="2400" dirty="0" smtClean="0">
                        <a:latin typeface="Book Antiqua" panose="02040602050305030304" pitchFamily="18" charset="0"/>
                        <a:cs typeface="Arial" panose="020B0604020202020204" pitchFamily="34" charset="0"/>
                      </a:rPr>
                      <a:t>Labiau</a:t>
                    </a:r>
                    <a:r>
                      <a:rPr lang="it-IT" sz="2400" baseline="0" dirty="0" smtClean="0">
                        <a:latin typeface="Book Antiqua" panose="02040602050305030304" pitchFamily="18" charset="0"/>
                        <a:cs typeface="Arial" panose="020B0604020202020204" pitchFamily="34" charset="0"/>
                      </a:rPr>
                      <a:t> taip nei ne</a:t>
                    </a:r>
                    <a:r>
                      <a:rPr lang="it-IT" sz="2400" dirty="0">
                        <a:latin typeface="Book Antiqua" panose="02040602050305030304" pitchFamily="18" charset="0"/>
                        <a:cs typeface="Arial" panose="020B0604020202020204" pitchFamily="34" charset="0"/>
                      </a:rPr>
                      <a:t>
</a:t>
                    </a:r>
                    <a:r>
                      <a:rPr lang="it-IT" sz="2400" dirty="0" smtClean="0">
                        <a:latin typeface="Book Antiqua" panose="02040602050305030304" pitchFamily="18" charset="0"/>
                        <a:cs typeface="Arial" panose="020B0604020202020204" pitchFamily="34" charset="0"/>
                      </a:rPr>
                      <a:t>42%</a:t>
                    </a:r>
                    <a:endParaRPr lang="it-IT" sz="2000" dirty="0">
                      <a:latin typeface="Arial" panose="020B0604020202020204" pitchFamily="34" charset="0"/>
                      <a:cs typeface="Arial" panose="020B0604020202020204" pitchFamily="34" charset="0"/>
                    </a:endParaRPr>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2485580317503783"/>
                  <c:y val="0.14421885812826529"/>
                </c:manualLayout>
              </c:layout>
              <c:tx>
                <c:rich>
                  <a:bodyPr/>
                  <a:lstStyle/>
                  <a:p>
                    <a:pPr>
                      <a:defRPr sz="2400" b="1">
                        <a:latin typeface="Book Antiqua" panose="02040602050305030304" pitchFamily="18" charset="0"/>
                        <a:cs typeface="Arial" panose="020B0604020202020204" pitchFamily="34" charset="0"/>
                      </a:defRPr>
                    </a:pPr>
                    <a:r>
                      <a:rPr lang="it-IT" sz="2400" dirty="0" smtClean="0">
                        <a:latin typeface="Book Antiqua" panose="02040602050305030304" pitchFamily="18" charset="0"/>
                        <a:cs typeface="Arial" panose="020B0604020202020204" pitchFamily="34" charset="0"/>
                      </a:rPr>
                      <a:t>Labiau</a:t>
                    </a:r>
                    <a:r>
                      <a:rPr lang="it-IT" sz="2400" baseline="0" dirty="0" smtClean="0">
                        <a:latin typeface="Book Antiqua" panose="02040602050305030304" pitchFamily="18" charset="0"/>
                        <a:cs typeface="Arial" panose="020B0604020202020204" pitchFamily="34" charset="0"/>
                      </a:rPr>
                      <a:t> ne nei taip 4 %</a:t>
                    </a:r>
                    <a:endParaRPr lang="it-IT" sz="1800" dirty="0">
                      <a:latin typeface="Arial" panose="020B0604020202020204" pitchFamily="34" charset="0"/>
                      <a:cs typeface="Arial" panose="020B0604020202020204" pitchFamily="34" charset="0"/>
                    </a:endParaRPr>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2400" b="1">
                    <a:latin typeface="Book Antiqua" panose="02040602050305030304" pitchFamily="18" charset="0"/>
                  </a:defRPr>
                </a:pPr>
                <a:endParaRPr lang="lt-LT"/>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Sheet1!$A$2:$A$4</c:f>
              <c:strCache>
                <c:ptCount val="3"/>
                <c:pt idx="0">
                  <c:v>TAIP</c:v>
                </c:pt>
                <c:pt idx="1">
                  <c:v>Labiau taip nei ne</c:v>
                </c:pt>
                <c:pt idx="2">
                  <c:v>Labiau ne nei taip</c:v>
                </c:pt>
              </c:strCache>
            </c:strRef>
          </c:cat>
          <c:val>
            <c:numRef>
              <c:f>Sheet1!$B$2:$B$4</c:f>
              <c:numCache>
                <c:formatCode>0%</c:formatCode>
                <c:ptCount val="3"/>
                <c:pt idx="0">
                  <c:v>0.54</c:v>
                </c:pt>
                <c:pt idx="1">
                  <c:v>0.42</c:v>
                </c:pt>
                <c:pt idx="2" formatCode="0.00%">
                  <c:v>0.04</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lt-LT"/>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Book Antiqua" panose="02040602050305030304" pitchFamily="18" charset="0"/>
                <a:ea typeface="+mn-ea"/>
                <a:cs typeface="+mn-cs"/>
              </a:defRPr>
            </a:pPr>
            <a:r>
              <a:rPr lang="lt-LT" sz="2000" baseline="0" dirty="0" smtClean="0">
                <a:solidFill>
                  <a:schemeClr val="accent1">
                    <a:lumMod val="50000"/>
                  </a:schemeClr>
                </a:solidFill>
                <a:latin typeface="Book Antiqua" panose="02040602050305030304" pitchFamily="18" charset="0"/>
                <a:cs typeface="Arial" panose="020B0604020202020204" pitchFamily="34" charset="0"/>
              </a:rPr>
              <a:t>2.1.5. </a:t>
            </a:r>
            <a:r>
              <a:rPr lang="lt-LT" sz="2000" b="1" baseline="0" dirty="0" smtClean="0">
                <a:solidFill>
                  <a:schemeClr val="accent1">
                    <a:lumMod val="50000"/>
                  </a:schemeClr>
                </a:solidFill>
                <a:latin typeface="Book Antiqua" panose="02040602050305030304" pitchFamily="18" charset="0"/>
                <a:cs typeface="Arial" panose="020B0604020202020204" pitchFamily="34" charset="0"/>
              </a:rPr>
              <a:t>AR mokinys, </a:t>
            </a:r>
            <a:r>
              <a:rPr lang="lt-LT" sz="2000" b="1" baseline="0" dirty="0" err="1" smtClean="0">
                <a:solidFill>
                  <a:schemeClr val="accent1">
                    <a:lumMod val="50000"/>
                  </a:schemeClr>
                </a:solidFill>
                <a:latin typeface="Book Antiqua" panose="02040602050305030304" pitchFamily="18" charset="0"/>
                <a:cs typeface="Arial" panose="020B0604020202020204" pitchFamily="34" charset="0"/>
              </a:rPr>
              <a:t>turintIs</a:t>
            </a:r>
            <a:r>
              <a:rPr lang="lt-LT" sz="2000" b="1" baseline="0" dirty="0" smtClean="0">
                <a:solidFill>
                  <a:schemeClr val="accent1">
                    <a:lumMod val="50000"/>
                  </a:schemeClr>
                </a:solidFill>
                <a:latin typeface="Book Antiqua" panose="02040602050305030304" pitchFamily="18" charset="0"/>
                <a:cs typeface="Arial" panose="020B0604020202020204" pitchFamily="34" charset="0"/>
              </a:rPr>
              <a:t>  </a:t>
            </a:r>
            <a:r>
              <a:rPr lang="lt-LT" sz="2000" b="1" baseline="0" dirty="0" err="1" smtClean="0">
                <a:solidFill>
                  <a:schemeClr val="accent1">
                    <a:lumMod val="50000"/>
                  </a:schemeClr>
                </a:solidFill>
                <a:latin typeface="Book Antiqua" panose="02040602050305030304" pitchFamily="18" charset="0"/>
                <a:cs typeface="Arial" panose="020B0604020202020204" pitchFamily="34" charset="0"/>
              </a:rPr>
              <a:t>sup</a:t>
            </a:r>
            <a:r>
              <a:rPr lang="lt-LT" sz="2000" b="1" baseline="0" dirty="0" smtClean="0">
                <a:solidFill>
                  <a:schemeClr val="accent1">
                    <a:lumMod val="50000"/>
                  </a:schemeClr>
                </a:solidFill>
                <a:latin typeface="Book Antiqua" panose="02040602050305030304" pitchFamily="18" charset="0"/>
                <a:cs typeface="Arial" panose="020B0604020202020204" pitchFamily="34" charset="0"/>
              </a:rPr>
              <a:t>,  gauna jam būtiną pagalbą?</a:t>
            </a:r>
            <a:endParaRPr lang="en-US" sz="2000" b="1" dirty="0">
              <a:solidFill>
                <a:schemeClr val="accent1">
                  <a:lumMod val="50000"/>
                </a:schemeClr>
              </a:solidFill>
              <a:latin typeface="Book Antiqua" panose="02040602050305030304" pitchFamily="18" charset="0"/>
              <a:cs typeface="Arial" panose="020B0604020202020204" pitchFamily="34" charset="0"/>
            </a:endParaRPr>
          </a:p>
        </c:rich>
      </c:tx>
      <c:layout/>
      <c:overlay val="0"/>
      <c:spPr>
        <a:noFill/>
        <a:ln>
          <a:noFill/>
        </a:ln>
        <a:effectLst/>
      </c:spPr>
    </c:title>
    <c:autoTitleDeleted val="0"/>
    <c:view3D>
      <c:rotX val="15"/>
      <c:rotY val="20"/>
      <c:rAngAx val="0"/>
      <c:perspective val="30"/>
    </c:view3D>
    <c:floor>
      <c:thickness val="0"/>
    </c:floor>
    <c:sideWall>
      <c:thickness val="0"/>
      <c:spPr>
        <a:noFill/>
        <a:ln>
          <a:noFill/>
        </a:ln>
        <a:effectLst/>
      </c:spPr>
    </c:sideWall>
    <c:backWall>
      <c:thickness val="0"/>
      <c:spPr>
        <a:noFill/>
        <a:ln>
          <a:noFill/>
        </a:ln>
        <a:effectLst/>
      </c:spPr>
    </c:backWall>
    <c:plotArea>
      <c:layout/>
      <c:bar3DChart>
        <c:barDir val="col"/>
        <c:grouping val="standard"/>
        <c:varyColors val="0"/>
        <c:ser>
          <c:idx val="0"/>
          <c:order val="0"/>
          <c:tx>
            <c:strRef>
              <c:f>Lapas1!$B$1</c:f>
              <c:strCache>
                <c:ptCount val="1"/>
                <c:pt idx="0">
                  <c:v>Pardavimas</c:v>
                </c:pt>
              </c:strCache>
            </c:strRef>
          </c:tx>
          <c:invertIfNegative val="0"/>
          <c:dPt>
            <c:idx val="0"/>
            <c:invertIfNegative val="0"/>
            <c:bubble3D val="0"/>
            <c:spPr>
              <a:solidFill>
                <a:schemeClr val="accent1"/>
              </a:solidFill>
              <a:ln>
                <a:noFill/>
              </a:ln>
              <a:effectLst>
                <a:outerShdw blurRad="63500" sx="102000" sy="102000" algn="ctr" rotWithShape="0">
                  <a:prstClr val="black">
                    <a:alpha val="20000"/>
                  </a:prstClr>
                </a:outerShdw>
              </a:effectLst>
            </c:spPr>
          </c:dPt>
          <c:dPt>
            <c:idx val="1"/>
            <c:invertIfNegative val="0"/>
            <c:bubble3D val="0"/>
            <c:spPr>
              <a:solidFill>
                <a:schemeClr val="accent2"/>
              </a:solidFill>
              <a:ln>
                <a:noFill/>
              </a:ln>
              <a:effectLst>
                <a:outerShdw blurRad="63500" sx="102000" sy="102000" algn="ctr" rotWithShape="0">
                  <a:prstClr val="black">
                    <a:alpha val="20000"/>
                  </a:prstClr>
                </a:outerShdw>
              </a:effectLst>
            </c:spPr>
          </c:dPt>
          <c:dPt>
            <c:idx val="2"/>
            <c:invertIfNegative val="0"/>
            <c:bubble3D val="0"/>
            <c:spPr>
              <a:solidFill>
                <a:schemeClr val="accent3"/>
              </a:solidFill>
              <a:ln>
                <a:noFill/>
              </a:ln>
              <a:effectLst>
                <a:outerShdw blurRad="63500" sx="102000" sy="102000" algn="ctr" rotWithShape="0">
                  <a:prstClr val="black">
                    <a:alpha val="20000"/>
                  </a:prstClr>
                </a:outerShdw>
              </a:effectLst>
            </c:spPr>
          </c:dPt>
          <c:dLbls>
            <c:dLbl>
              <c:idx val="0"/>
              <c:layout/>
              <c:tx>
                <c:rich>
                  <a:bodyPr/>
                  <a:lstStyle/>
                  <a:p>
                    <a:r>
                      <a:rPr lang="en-US" sz="2800" dirty="0"/>
                      <a:t>57%</a:t>
                    </a:r>
                    <a:endParaRPr lang="en-US" sz="2400"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mtClean="0"/>
                      <a:t>2%</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2800"/>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Lapas1!$A$2:$A$5</c:f>
              <c:strCache>
                <c:ptCount val="4"/>
                <c:pt idx="0">
                  <c:v>Taip</c:v>
                </c:pt>
                <c:pt idx="1">
                  <c:v>Labiau taip nei ne</c:v>
                </c:pt>
                <c:pt idx="2">
                  <c:v>Labiau ne nei taip</c:v>
                </c:pt>
                <c:pt idx="3">
                  <c:v>Ne</c:v>
                </c:pt>
              </c:strCache>
            </c:strRef>
          </c:cat>
          <c:val>
            <c:numRef>
              <c:f>Lapas1!$B$2:$B$5</c:f>
              <c:numCache>
                <c:formatCode>0%</c:formatCode>
                <c:ptCount val="4"/>
                <c:pt idx="0">
                  <c:v>0.56999999999999995</c:v>
                </c:pt>
                <c:pt idx="1">
                  <c:v>0.3</c:v>
                </c:pt>
                <c:pt idx="2">
                  <c:v>0.11</c:v>
                </c:pt>
                <c:pt idx="3" formatCode="0.00%">
                  <c:v>0.02</c:v>
                </c:pt>
              </c:numCache>
            </c:numRef>
          </c:val>
        </c:ser>
        <c:dLbls>
          <c:showLegendKey val="0"/>
          <c:showVal val="1"/>
          <c:showCatName val="0"/>
          <c:showSerName val="0"/>
          <c:showPercent val="0"/>
          <c:showBubbleSize val="0"/>
        </c:dLbls>
        <c:gapWidth val="150"/>
        <c:shape val="box"/>
        <c:axId val="200364032"/>
        <c:axId val="200368128"/>
        <c:axId val="200023104"/>
      </c:bar3DChart>
      <c:catAx>
        <c:axId val="200364032"/>
        <c:scaling>
          <c:orientation val="minMax"/>
        </c:scaling>
        <c:delete val="0"/>
        <c:axPos val="b"/>
        <c:numFmt formatCode="General" sourceLinked="0"/>
        <c:majorTickMark val="none"/>
        <c:minorTickMark val="none"/>
        <c:tickLblPos val="nextTo"/>
        <c:txPr>
          <a:bodyPr/>
          <a:lstStyle/>
          <a:p>
            <a:pPr>
              <a:defRPr sz="2000" b="1">
                <a:latin typeface="Book Antiqua" panose="02040602050305030304" pitchFamily="18" charset="0"/>
                <a:cs typeface="Arial" panose="020B0604020202020204" pitchFamily="34" charset="0"/>
              </a:defRPr>
            </a:pPr>
            <a:endParaRPr lang="lt-LT"/>
          </a:p>
        </c:txPr>
        <c:crossAx val="200368128"/>
        <c:crosses val="autoZero"/>
        <c:auto val="1"/>
        <c:lblAlgn val="ctr"/>
        <c:lblOffset val="100"/>
        <c:noMultiLvlLbl val="0"/>
      </c:catAx>
      <c:valAx>
        <c:axId val="200368128"/>
        <c:scaling>
          <c:orientation val="minMax"/>
        </c:scaling>
        <c:delete val="1"/>
        <c:axPos val="l"/>
        <c:numFmt formatCode="0%" sourceLinked="1"/>
        <c:majorTickMark val="none"/>
        <c:minorTickMark val="none"/>
        <c:tickLblPos val="nextTo"/>
        <c:crossAx val="200364032"/>
        <c:crosses val="autoZero"/>
        <c:crossBetween val="between"/>
      </c:valAx>
      <c:serAx>
        <c:axId val="200023104"/>
        <c:scaling>
          <c:orientation val="minMax"/>
        </c:scaling>
        <c:delete val="1"/>
        <c:axPos val="b"/>
        <c:majorTickMark val="none"/>
        <c:minorTickMark val="none"/>
        <c:tickLblPos val="nextTo"/>
        <c:crossAx val="200368128"/>
        <c:crosses val="autoZero"/>
      </c:serAx>
    </c:plotArea>
    <c:plotVisOnly val="1"/>
    <c:dispBlanksAs val="gap"/>
    <c:showDLblsOverMax val="0"/>
  </c:chart>
  <c:spPr>
    <a:noFill/>
    <a:ln>
      <a:noFill/>
    </a:ln>
    <a:effectLst/>
  </c:spPr>
  <c:txPr>
    <a:bodyPr/>
    <a:lstStyle/>
    <a:p>
      <a:pPr>
        <a:defRPr/>
      </a:pPr>
      <a:endParaRPr lang="lt-LT"/>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lt-LT" sz="2000" baseline="0" dirty="0" smtClean="0">
                <a:solidFill>
                  <a:schemeClr val="accent1">
                    <a:lumMod val="50000"/>
                  </a:schemeClr>
                </a:solidFill>
                <a:latin typeface="+mn-lt"/>
                <a:cs typeface="Arial" panose="020B0604020202020204" pitchFamily="34" charset="0"/>
              </a:rPr>
              <a:t>2.2.1. </a:t>
            </a:r>
            <a:r>
              <a:rPr lang="lt-LT" sz="2000" baseline="0" dirty="0" smtClean="0">
                <a:solidFill>
                  <a:schemeClr val="accent1">
                    <a:lumMod val="50000"/>
                  </a:schemeClr>
                </a:solidFill>
                <a:latin typeface="Book Antiqua" panose="02040602050305030304" pitchFamily="18" charset="0"/>
                <a:cs typeface="Arial" panose="020B0604020202020204" pitchFamily="34" charset="0"/>
              </a:rPr>
              <a:t>pedagogų </a:t>
            </a:r>
            <a:r>
              <a:rPr lang="lt-LT" sz="2000" b="1" baseline="0" dirty="0" smtClean="0">
                <a:solidFill>
                  <a:schemeClr val="accent1">
                    <a:lumMod val="50000"/>
                  </a:schemeClr>
                </a:solidFill>
                <a:latin typeface="Book Antiqua" panose="02040602050305030304" pitchFamily="18" charset="0"/>
                <a:cs typeface="Arial" panose="020B0604020202020204" pitchFamily="34" charset="0"/>
              </a:rPr>
              <a:t>Sulaukiama pagalba</a:t>
            </a:r>
          </a:p>
          <a:p>
            <a:pPr>
              <a:defRPr sz="2128" b="1" i="0" u="none" strike="noStrike" kern="1200" cap="all" baseline="0">
                <a:solidFill>
                  <a:schemeClr val="tx1">
                    <a:lumMod val="65000"/>
                    <a:lumOff val="35000"/>
                  </a:schemeClr>
                </a:solidFill>
                <a:latin typeface="+mn-lt"/>
                <a:ea typeface="+mn-ea"/>
                <a:cs typeface="+mn-cs"/>
              </a:defRPr>
            </a:pPr>
            <a:r>
              <a:rPr lang="lt-LT" sz="2000" b="1" baseline="0" dirty="0" smtClean="0">
                <a:solidFill>
                  <a:schemeClr val="accent1">
                    <a:lumMod val="50000"/>
                  </a:schemeClr>
                </a:solidFill>
                <a:latin typeface="Book Antiqua" panose="02040602050305030304" pitchFamily="18" charset="0"/>
                <a:cs typeface="Arial" panose="020B0604020202020204" pitchFamily="34" charset="0"/>
              </a:rPr>
              <a:t> (pagal dažnumą) </a:t>
            </a:r>
            <a:endParaRPr lang="en-US" sz="2000" b="1" dirty="0">
              <a:solidFill>
                <a:schemeClr val="accent1">
                  <a:lumMod val="50000"/>
                </a:schemeClr>
              </a:solidFill>
              <a:latin typeface="Book Antiqua" panose="02040602050305030304" pitchFamily="18" charset="0"/>
              <a:cs typeface="Arial" panose="020B0604020202020204" pitchFamily="34" charset="0"/>
            </a:endParaRPr>
          </a:p>
        </c:rich>
      </c:tx>
      <c:layout/>
      <c:overlay val="0"/>
      <c:spPr>
        <a:noFill/>
        <a:ln>
          <a:noFill/>
        </a:ln>
        <a:effectLst/>
      </c:spPr>
    </c:title>
    <c:autoTitleDeleted val="0"/>
    <c:view3D>
      <c:rotX val="15"/>
      <c:rotY val="20"/>
      <c:rAngAx val="0"/>
      <c:perspective val="30"/>
    </c:view3D>
    <c:floor>
      <c:thickness val="0"/>
    </c:floor>
    <c:sideWall>
      <c:thickness val="0"/>
      <c:spPr>
        <a:noFill/>
        <a:ln>
          <a:noFill/>
        </a:ln>
        <a:effectLst/>
      </c:spPr>
    </c:sideWall>
    <c:backWall>
      <c:thickness val="0"/>
      <c:spPr>
        <a:noFill/>
        <a:ln>
          <a:noFill/>
        </a:ln>
        <a:effectLst/>
      </c:spPr>
    </c:backWall>
    <c:plotArea>
      <c:layout/>
      <c:bar3DChart>
        <c:barDir val="col"/>
        <c:grouping val="standard"/>
        <c:varyColors val="0"/>
        <c:ser>
          <c:idx val="0"/>
          <c:order val="0"/>
          <c:tx>
            <c:strRef>
              <c:f>Lapas1!$B$1</c:f>
              <c:strCache>
                <c:ptCount val="1"/>
                <c:pt idx="0">
                  <c:v>Pardavimas</c:v>
                </c:pt>
              </c:strCache>
            </c:strRef>
          </c:tx>
          <c:invertIfNegative val="0"/>
          <c:dPt>
            <c:idx val="0"/>
            <c:invertIfNegative val="0"/>
            <c:bubble3D val="0"/>
            <c:spPr>
              <a:solidFill>
                <a:schemeClr val="accent1"/>
              </a:solidFill>
              <a:ln>
                <a:noFill/>
              </a:ln>
              <a:effectLst>
                <a:outerShdw blurRad="63500" sx="102000" sy="102000" algn="ctr" rotWithShape="0">
                  <a:prstClr val="black">
                    <a:alpha val="20000"/>
                  </a:prstClr>
                </a:outerShdw>
              </a:effectLst>
            </c:spPr>
          </c:dPt>
          <c:dPt>
            <c:idx val="1"/>
            <c:invertIfNegative val="0"/>
            <c:bubble3D val="0"/>
            <c:spPr>
              <a:solidFill>
                <a:schemeClr val="accent2"/>
              </a:solidFill>
              <a:ln>
                <a:noFill/>
              </a:ln>
              <a:effectLst>
                <a:outerShdw blurRad="63500" sx="102000" sy="102000" algn="ctr" rotWithShape="0">
                  <a:prstClr val="black">
                    <a:alpha val="20000"/>
                  </a:prstClr>
                </a:outerShdw>
              </a:effectLst>
            </c:spPr>
          </c:dPt>
          <c:dPt>
            <c:idx val="2"/>
            <c:invertIfNegative val="0"/>
            <c:bubble3D val="0"/>
            <c:spPr>
              <a:solidFill>
                <a:schemeClr val="accent3"/>
              </a:solidFill>
              <a:ln>
                <a:noFill/>
              </a:ln>
              <a:effectLst>
                <a:outerShdw blurRad="63500" sx="102000" sy="102000" algn="ctr" rotWithShape="0">
                  <a:prstClr val="black">
                    <a:alpha val="20000"/>
                  </a:prstClr>
                </a:outerShdw>
              </a:effectLst>
            </c:spPr>
          </c:dPt>
          <c:dLbls>
            <c:dLbl>
              <c:idx val="0"/>
              <c:layout/>
              <c:tx>
                <c:rich>
                  <a:bodyPr/>
                  <a:lstStyle/>
                  <a:p>
                    <a:r>
                      <a:rPr lang="en-US" sz="2800" dirty="0" smtClean="0">
                        <a:latin typeface="Book Antiqua" panose="02040602050305030304" pitchFamily="18" charset="0"/>
                      </a:rPr>
                      <a:t>56%</a:t>
                    </a:r>
                    <a:endParaRPr lang="en-US" sz="2400"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dirty="0" smtClean="0">
                        <a:latin typeface="Book Antiqua" panose="02040602050305030304" pitchFamily="18" charset="0"/>
                      </a:rPr>
                      <a:t>32%</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2800">
                    <a:latin typeface="Book Antiqua" panose="02040602050305030304" pitchFamily="18"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Lapas1!$A$2:$A$6</c:f>
              <c:strCache>
                <c:ptCount val="5"/>
                <c:pt idx="0">
                  <c:v>Švietimo pagalbos specialsitų</c:v>
                </c:pt>
                <c:pt idx="1">
                  <c:v>VGK narių</c:v>
                </c:pt>
                <c:pt idx="2">
                  <c:v>Kolegų,kitų pedagogų</c:v>
                </c:pt>
                <c:pt idx="3">
                  <c:v>Administracijos</c:v>
                </c:pt>
                <c:pt idx="4">
                  <c:v>Mokinių tėvų</c:v>
                </c:pt>
              </c:strCache>
            </c:strRef>
          </c:cat>
          <c:val>
            <c:numRef>
              <c:f>Lapas1!$B$2:$B$6</c:f>
              <c:numCache>
                <c:formatCode>0%</c:formatCode>
                <c:ptCount val="5"/>
                <c:pt idx="0">
                  <c:v>0.56000000000000005</c:v>
                </c:pt>
                <c:pt idx="1">
                  <c:v>0.52</c:v>
                </c:pt>
                <c:pt idx="2">
                  <c:v>0.44</c:v>
                </c:pt>
                <c:pt idx="3" formatCode="0.00%">
                  <c:v>0.32</c:v>
                </c:pt>
                <c:pt idx="4">
                  <c:v>0.12</c:v>
                </c:pt>
              </c:numCache>
            </c:numRef>
          </c:val>
        </c:ser>
        <c:dLbls>
          <c:showLegendKey val="0"/>
          <c:showVal val="1"/>
          <c:showCatName val="0"/>
          <c:showSerName val="0"/>
          <c:showPercent val="0"/>
          <c:showBubbleSize val="0"/>
        </c:dLbls>
        <c:gapWidth val="150"/>
        <c:shape val="box"/>
        <c:axId val="200452352"/>
        <c:axId val="200456448"/>
        <c:axId val="200237504"/>
      </c:bar3DChart>
      <c:catAx>
        <c:axId val="200452352"/>
        <c:scaling>
          <c:orientation val="minMax"/>
        </c:scaling>
        <c:delete val="0"/>
        <c:axPos val="b"/>
        <c:numFmt formatCode="General" sourceLinked="0"/>
        <c:majorTickMark val="none"/>
        <c:minorTickMark val="none"/>
        <c:tickLblPos val="nextTo"/>
        <c:txPr>
          <a:bodyPr/>
          <a:lstStyle/>
          <a:p>
            <a:pPr>
              <a:defRPr sz="1600" b="1">
                <a:latin typeface="Book Antiqua" panose="02040602050305030304" pitchFamily="18" charset="0"/>
                <a:cs typeface="Arial" panose="020B0604020202020204" pitchFamily="34" charset="0"/>
              </a:defRPr>
            </a:pPr>
            <a:endParaRPr lang="lt-LT"/>
          </a:p>
        </c:txPr>
        <c:crossAx val="200456448"/>
        <c:crosses val="autoZero"/>
        <c:auto val="1"/>
        <c:lblAlgn val="ctr"/>
        <c:lblOffset val="100"/>
        <c:noMultiLvlLbl val="0"/>
      </c:catAx>
      <c:valAx>
        <c:axId val="200456448"/>
        <c:scaling>
          <c:orientation val="minMax"/>
        </c:scaling>
        <c:delete val="1"/>
        <c:axPos val="l"/>
        <c:numFmt formatCode="0%" sourceLinked="1"/>
        <c:majorTickMark val="none"/>
        <c:minorTickMark val="none"/>
        <c:tickLblPos val="nextTo"/>
        <c:crossAx val="200452352"/>
        <c:crosses val="autoZero"/>
        <c:crossBetween val="between"/>
      </c:valAx>
      <c:serAx>
        <c:axId val="200237504"/>
        <c:scaling>
          <c:orientation val="minMax"/>
        </c:scaling>
        <c:delete val="1"/>
        <c:axPos val="b"/>
        <c:majorTickMark val="none"/>
        <c:minorTickMark val="none"/>
        <c:tickLblPos val="nextTo"/>
        <c:crossAx val="200456448"/>
        <c:crosses val="autoZero"/>
      </c:serAx>
    </c:plotArea>
    <c:plotVisOnly val="1"/>
    <c:dispBlanksAs val="gap"/>
    <c:showDLblsOverMax val="0"/>
  </c:chart>
  <c:spPr>
    <a:noFill/>
    <a:ln>
      <a:noFill/>
    </a:ln>
    <a:effectLst/>
  </c:spPr>
  <c:txPr>
    <a:bodyPr/>
    <a:lstStyle/>
    <a:p>
      <a:pPr>
        <a:defRPr/>
      </a:pPr>
      <a:endParaRPr lang="lt-LT"/>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perspective val="30"/>
    </c:view3D>
    <c:floor>
      <c:thickness val="0"/>
    </c:floor>
    <c:sideWall>
      <c:thickness val="0"/>
    </c:sideWall>
    <c:backWall>
      <c:thickness val="0"/>
    </c:backWall>
    <c:plotArea>
      <c:layout/>
      <c:pie3DChart>
        <c:varyColors val="1"/>
        <c:ser>
          <c:idx val="0"/>
          <c:order val="0"/>
          <c:tx>
            <c:strRef>
              <c:f>Lapas1!$B$1</c:f>
              <c:strCache>
                <c:ptCount val="1"/>
                <c:pt idx="0">
                  <c:v>Pardavimas</c:v>
                </c:pt>
              </c:strCache>
            </c:strRef>
          </c:tx>
          <c:dLbls>
            <c:dLbl>
              <c:idx val="0"/>
              <c:layout>
                <c:manualLayout>
                  <c:x val="3.0876652571206378E-2"/>
                  <c:y val="3.0583774234074435E-2"/>
                </c:manualLayout>
              </c:layout>
              <c:tx>
                <c:rich>
                  <a:bodyPr/>
                  <a:lstStyle/>
                  <a:p>
                    <a:r>
                      <a:rPr lang="en-US" dirty="0" smtClean="0">
                        <a:latin typeface="Book Antiqua" panose="02040602050305030304" pitchFamily="18" charset="0"/>
                      </a:rPr>
                      <a:t>Taip </a:t>
                    </a:r>
                  </a:p>
                  <a:p>
                    <a:r>
                      <a:rPr lang="en-US" dirty="0" smtClean="0">
                        <a:latin typeface="Book Antiqua" panose="02040602050305030304" pitchFamily="18" charset="0"/>
                      </a:rPr>
                      <a:t>21</a:t>
                    </a:r>
                    <a:r>
                      <a:rPr lang="en-US" dirty="0">
                        <a:latin typeface="Book Antiqua" panose="02040602050305030304" pitchFamily="18" charset="0"/>
                      </a:rPr>
                      <a:t>%</a:t>
                    </a:r>
                    <a:endParaRPr lang="en-US" dirty="0"/>
                  </a:p>
                </c:rich>
              </c:tx>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0.13888955720812676"/>
                  <c:y val="-9.3747804334194593E-2"/>
                </c:manualLayout>
              </c:layout>
              <c:tx>
                <c:rich>
                  <a:bodyPr/>
                  <a:lstStyle/>
                  <a:p>
                    <a:r>
                      <a:rPr lang="it-IT" dirty="0" smtClean="0">
                        <a:latin typeface="Book Antiqua" panose="02040602050305030304" pitchFamily="18" charset="0"/>
                      </a:rPr>
                      <a:t>Labiau taip nei ne</a:t>
                    </a:r>
                  </a:p>
                  <a:p>
                    <a:r>
                      <a:rPr lang="it-IT" dirty="0" smtClean="0">
                        <a:latin typeface="Book Antiqua" panose="02040602050305030304" pitchFamily="18" charset="0"/>
                      </a:rPr>
                      <a:t>36</a:t>
                    </a:r>
                    <a:r>
                      <a:rPr lang="it-IT" dirty="0">
                        <a:latin typeface="Book Antiqua" panose="02040602050305030304" pitchFamily="18" charset="0"/>
                      </a:rPr>
                      <a:t>%</a:t>
                    </a:r>
                    <a:endParaRPr lang="it-IT" dirty="0"/>
                  </a:p>
                </c:rich>
              </c:tx>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5.7566588898609897E-2"/>
                  <c:y val="4.5837989801947081E-2"/>
                </c:manualLayout>
              </c:layout>
              <c:tx>
                <c:rich>
                  <a:bodyPr/>
                  <a:lstStyle/>
                  <a:p>
                    <a:r>
                      <a:rPr lang="it-IT" dirty="0" smtClean="0">
                        <a:latin typeface="Book Antiqua" panose="02040602050305030304" pitchFamily="18" charset="0"/>
                      </a:rPr>
                      <a:t>Labiau ne nei taip</a:t>
                    </a:r>
                  </a:p>
                  <a:p>
                    <a:r>
                      <a:rPr lang="it-IT" dirty="0" smtClean="0">
                        <a:latin typeface="Book Antiqua" panose="02040602050305030304" pitchFamily="18" charset="0"/>
                      </a:rPr>
                      <a:t>30</a:t>
                    </a:r>
                    <a:r>
                      <a:rPr lang="it-IT" dirty="0">
                        <a:latin typeface="Book Antiqua" panose="02040602050305030304" pitchFamily="18" charset="0"/>
                      </a:rPr>
                      <a:t>%</a:t>
                    </a:r>
                    <a:endParaRPr lang="it-IT" dirty="0"/>
                  </a:p>
                </c:rich>
              </c:tx>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9.0744264605813169E-2"/>
                  <c:y val="4.7598941396326352E-2"/>
                </c:manualLayout>
              </c:layout>
              <c:tx>
                <c:rich>
                  <a:bodyPr/>
                  <a:lstStyle/>
                  <a:p>
                    <a:r>
                      <a:rPr lang="en-US" sz="2000" b="1" dirty="0" smtClean="0">
                        <a:latin typeface="Book Antiqua" panose="02040602050305030304" pitchFamily="18" charset="0"/>
                        <a:cs typeface="Arial" panose="020B0604020202020204" pitchFamily="34" charset="0"/>
                      </a:rPr>
                      <a:t>Ne </a:t>
                    </a:r>
                  </a:p>
                  <a:p>
                    <a:r>
                      <a:rPr lang="en-US" sz="2000" b="1" dirty="0" smtClean="0">
                        <a:latin typeface="Book Antiqua" panose="02040602050305030304" pitchFamily="18" charset="0"/>
                        <a:cs typeface="Arial" panose="020B0604020202020204" pitchFamily="34" charset="0"/>
                      </a:rPr>
                      <a:t>13</a:t>
                    </a:r>
                    <a:r>
                      <a:rPr lang="en-US" sz="2000" b="1" dirty="0">
                        <a:latin typeface="Book Antiqua" panose="02040602050305030304" pitchFamily="18" charset="0"/>
                        <a:cs typeface="Arial" panose="020B0604020202020204" pitchFamily="34" charset="0"/>
                      </a:rPr>
                      <a:t>%</a:t>
                    </a:r>
                    <a:endParaRPr lang="en-US" sz="2000" b="1" dirty="0">
                      <a:latin typeface="Arial" panose="020B0604020202020204" pitchFamily="34" charset="0"/>
                      <a:cs typeface="Arial" panose="020B0604020202020204" pitchFamily="34" charset="0"/>
                    </a:endParaRPr>
                  </a:p>
                </c:rich>
              </c:tx>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a:lstStyle/>
              <a:p>
                <a:pPr>
                  <a:defRPr sz="2000" b="1">
                    <a:latin typeface="Book Antiqua" panose="02040602050305030304" pitchFamily="18" charset="0"/>
                    <a:cs typeface="Arial" panose="020B0604020202020204" pitchFamily="34" charset="0"/>
                  </a:defRPr>
                </a:pPr>
                <a:endParaRPr lang="lt-LT"/>
              </a:p>
            </c:txPr>
            <c:showLegendKey val="0"/>
            <c:showVal val="0"/>
            <c:showCatName val="0"/>
            <c:showSerName val="0"/>
            <c:showPercent val="1"/>
            <c:showBubbleSize val="0"/>
            <c:showLeaderLines val="1"/>
            <c:extLst>
              <c:ext xmlns:c15="http://schemas.microsoft.com/office/drawing/2012/chart" uri="{CE6537A1-D6FC-4f65-9D91-7224C49458BB}"/>
            </c:extLst>
          </c:dLbls>
          <c:cat>
            <c:strRef>
              <c:f>Lapas1!$A$2:$A$5</c:f>
              <c:strCache>
                <c:ptCount val="4"/>
                <c:pt idx="0">
                  <c:v>Taip</c:v>
                </c:pt>
                <c:pt idx="1">
                  <c:v>Labiau taip nei ne</c:v>
                </c:pt>
                <c:pt idx="2">
                  <c:v>Labiau ne nei taip</c:v>
                </c:pt>
                <c:pt idx="3">
                  <c:v>Ne</c:v>
                </c:pt>
              </c:strCache>
            </c:strRef>
          </c:cat>
          <c:val>
            <c:numRef>
              <c:f>Lapas1!$B$2:$B$5</c:f>
              <c:numCache>
                <c:formatCode>0%</c:formatCode>
                <c:ptCount val="4"/>
                <c:pt idx="0">
                  <c:v>0.21</c:v>
                </c:pt>
                <c:pt idx="1">
                  <c:v>0.36</c:v>
                </c:pt>
                <c:pt idx="2">
                  <c:v>0.3</c:v>
                </c:pt>
                <c:pt idx="3">
                  <c:v>0.13</c:v>
                </c:pt>
              </c:numCache>
            </c:numRef>
          </c:val>
        </c:ser>
        <c:dLbls>
          <c:showLegendKey val="0"/>
          <c:showVal val="0"/>
          <c:showCatName val="0"/>
          <c:showSerName val="0"/>
          <c:showPercent val="1"/>
          <c:showBubbleSize val="0"/>
          <c:showLeaderLines val="1"/>
        </c:dLbls>
      </c:pie3DChart>
    </c:plotArea>
    <c:plotVisOnly val="1"/>
    <c:dispBlanksAs val="gap"/>
    <c:showDLblsOverMax val="0"/>
  </c:chart>
  <c:txPr>
    <a:bodyPr/>
    <a:lstStyle/>
    <a:p>
      <a:pPr>
        <a:defRPr sz="1800"/>
      </a:pPr>
      <a:endParaRPr lang="lt-LT"/>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perspective val="30"/>
    </c:view3D>
    <c:floor>
      <c:thickness val="0"/>
    </c:floor>
    <c:sideWall>
      <c:thickness val="0"/>
    </c:sideWall>
    <c:backWall>
      <c:thickness val="0"/>
    </c:backWall>
    <c:plotArea>
      <c:layout/>
      <c:pie3DChart>
        <c:varyColors val="1"/>
        <c:ser>
          <c:idx val="0"/>
          <c:order val="0"/>
          <c:tx>
            <c:strRef>
              <c:f>Lapas1!$B$1</c:f>
              <c:strCache>
                <c:ptCount val="1"/>
                <c:pt idx="0">
                  <c:v>Pardavimas</c:v>
                </c:pt>
              </c:strCache>
            </c:strRef>
          </c:tx>
          <c:dLbls>
            <c:dLbl>
              <c:idx val="0"/>
              <c:layout>
                <c:manualLayout>
                  <c:x val="5.8654491105278504E-2"/>
                  <c:y val="-5.9209290754098247E-2"/>
                </c:manualLayout>
              </c:layout>
              <c:tx>
                <c:rich>
                  <a:bodyPr/>
                  <a:lstStyle/>
                  <a:p>
                    <a:r>
                      <a:rPr lang="en-US" dirty="0" smtClean="0"/>
                      <a:t> </a:t>
                    </a:r>
                  </a:p>
                  <a:p>
                    <a:r>
                      <a:rPr lang="en-US" dirty="0" smtClean="0"/>
                      <a:t>48%</a:t>
                    </a:r>
                    <a:endParaRPr lang="en-US" dirty="0"/>
                  </a:p>
                </c:rich>
              </c:tx>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8.0246184504714713E-2"/>
                  <c:y val="-8.5329704491553401E-2"/>
                </c:manualLayout>
              </c:layout>
              <c:tx>
                <c:rich>
                  <a:bodyPr/>
                  <a:lstStyle/>
                  <a:p>
                    <a:endParaRPr lang="en-US" dirty="0" smtClean="0"/>
                  </a:p>
                  <a:p>
                    <a:r>
                      <a:rPr lang="en-US" dirty="0" smtClean="0"/>
                      <a:t>52%</a:t>
                    </a:r>
                    <a:endParaRPr lang="en-US" dirty="0"/>
                  </a:p>
                </c:rich>
              </c:tx>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5.7566588898609897E-2"/>
                  <c:y val="4.5837989801947081E-2"/>
                </c:manualLayout>
              </c:layout>
              <c:tx>
                <c:rich>
                  <a:bodyPr/>
                  <a:lstStyle/>
                  <a:p>
                    <a:r>
                      <a:rPr lang="lt-LT" dirty="0" smtClean="0"/>
                      <a:t>Labiau ne nei taip</a:t>
                    </a:r>
                  </a:p>
                  <a:p>
                    <a:r>
                      <a:rPr lang="en-US" dirty="0" smtClean="0"/>
                      <a:t>30</a:t>
                    </a:r>
                    <a:r>
                      <a:rPr lang="en-US" dirty="0"/>
                      <a:t>%</a:t>
                    </a:r>
                  </a:p>
                </c:rich>
              </c:tx>
              <c:showLegendKey val="0"/>
              <c:showVal val="0"/>
              <c:showCatName val="0"/>
              <c:showSerName val="0"/>
              <c:showPercent val="1"/>
              <c:showBubbleSize val="0"/>
              <c:extLst>
                <c:ext xmlns:c15="http://schemas.microsoft.com/office/drawing/2012/chart" uri="{CE6537A1-D6FC-4f65-9D91-7224C49458BB}"/>
              </c:extLst>
            </c:dLbl>
            <c:dLbl>
              <c:idx val="3"/>
              <c:layout>
                <c:manualLayout>
                  <c:x val="-9.0744264605813169E-2"/>
                  <c:y val="4.7598941396326352E-2"/>
                </c:manualLayout>
              </c:layout>
              <c:tx>
                <c:rich>
                  <a:bodyPr/>
                  <a:lstStyle/>
                  <a:p>
                    <a:r>
                      <a:rPr lang="lt-LT" sz="2000" b="1" dirty="0" smtClean="0">
                        <a:latin typeface="Arial" panose="020B0604020202020204" pitchFamily="34" charset="0"/>
                        <a:cs typeface="Arial" panose="020B0604020202020204" pitchFamily="34" charset="0"/>
                      </a:rPr>
                      <a:t>Ne </a:t>
                    </a:r>
                  </a:p>
                  <a:p>
                    <a:r>
                      <a:rPr lang="en-US" sz="2000" b="1" dirty="0" smtClean="0">
                        <a:latin typeface="Arial" panose="020B0604020202020204" pitchFamily="34" charset="0"/>
                        <a:cs typeface="Arial" panose="020B0604020202020204" pitchFamily="34" charset="0"/>
                      </a:rPr>
                      <a:t>13</a:t>
                    </a:r>
                    <a:r>
                      <a:rPr lang="en-US" sz="2000" b="1" dirty="0">
                        <a:latin typeface="Arial" panose="020B0604020202020204" pitchFamily="34" charset="0"/>
                        <a:cs typeface="Arial" panose="020B0604020202020204" pitchFamily="34" charset="0"/>
                      </a:rPr>
                      <a:t>%</a:t>
                    </a:r>
                  </a:p>
                </c:rich>
              </c:tx>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sz="2000" b="1">
                    <a:latin typeface="Arial" panose="020B0604020202020204" pitchFamily="34" charset="0"/>
                    <a:cs typeface="Arial" panose="020B0604020202020204" pitchFamily="34" charset="0"/>
                  </a:defRPr>
                </a:pPr>
                <a:endParaRPr lang="lt-LT"/>
              </a:p>
            </c:txPr>
            <c:showLegendKey val="0"/>
            <c:showVal val="0"/>
            <c:showCatName val="0"/>
            <c:showSerName val="0"/>
            <c:showPercent val="1"/>
            <c:showBubbleSize val="0"/>
            <c:showLeaderLines val="1"/>
            <c:extLst>
              <c:ext xmlns:c15="http://schemas.microsoft.com/office/drawing/2012/chart" uri="{CE6537A1-D6FC-4f65-9D91-7224C49458BB}"/>
            </c:extLst>
          </c:dLbls>
          <c:cat>
            <c:strRef>
              <c:f>Lapas1!$A$2:$A$3</c:f>
              <c:strCache>
                <c:ptCount val="2"/>
                <c:pt idx="0">
                  <c:v>Kartą per mėnesį</c:v>
                </c:pt>
                <c:pt idx="1">
                  <c:v>Kartą per pusmetį </c:v>
                </c:pt>
              </c:strCache>
            </c:strRef>
          </c:cat>
          <c:val>
            <c:numRef>
              <c:f>Lapas1!$B$2:$B$3</c:f>
              <c:numCache>
                <c:formatCode>0%</c:formatCode>
                <c:ptCount val="2"/>
                <c:pt idx="0">
                  <c:v>0.48</c:v>
                </c:pt>
                <c:pt idx="1">
                  <c:v>0.52</c:v>
                </c:pt>
              </c:numCache>
            </c:numRef>
          </c:val>
        </c:ser>
        <c:dLbls>
          <c:showLegendKey val="0"/>
          <c:showVal val="0"/>
          <c:showCatName val="0"/>
          <c:showSerName val="0"/>
          <c:showPercent val="1"/>
          <c:showBubbleSize val="0"/>
          <c:showLeaderLines val="1"/>
        </c:dLbls>
      </c:pie3DChart>
    </c:plotArea>
    <c:legend>
      <c:legendPos val="t"/>
      <c:layout>
        <c:manualLayout>
          <c:xMode val="edge"/>
          <c:yMode val="edge"/>
          <c:x val="6.3961796442111404E-2"/>
          <c:y val="1.6836199685282379E-2"/>
          <c:w val="0.60252964907164386"/>
          <c:h val="7.8979231376666445E-2"/>
        </c:manualLayout>
      </c:layout>
      <c:overlay val="0"/>
      <c:txPr>
        <a:bodyPr/>
        <a:lstStyle/>
        <a:p>
          <a:pPr>
            <a:defRPr>
              <a:latin typeface="Book Antiqua" panose="02040602050305030304" pitchFamily="18" charset="0"/>
            </a:defRPr>
          </a:pPr>
          <a:endParaRPr lang="lt-LT"/>
        </a:p>
      </c:txPr>
    </c:legend>
    <c:plotVisOnly val="1"/>
    <c:dispBlanksAs val="gap"/>
    <c:showDLblsOverMax val="0"/>
  </c:chart>
  <c:txPr>
    <a:bodyPr/>
    <a:lstStyle/>
    <a:p>
      <a:pPr>
        <a:defRPr sz="1800"/>
      </a:pPr>
      <a:endParaRPr lang="lt-L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2400" b="1" i="0" u="none" strike="noStrike" kern="1200" cap="all" baseline="0">
                <a:solidFill>
                  <a:schemeClr val="accent1">
                    <a:lumMod val="50000"/>
                  </a:schemeClr>
                </a:solidFill>
                <a:latin typeface="Arial" panose="020B0604020202020204" pitchFamily="34" charset="0"/>
                <a:ea typeface="+mn-ea"/>
                <a:cs typeface="Arial" panose="020B0604020202020204" pitchFamily="34" charset="0"/>
              </a:defRPr>
            </a:pPr>
            <a:r>
              <a:rPr lang="en-GB" sz="1800" dirty="0" smtClean="0">
                <a:solidFill>
                  <a:schemeClr val="accent1">
                    <a:lumMod val="50000"/>
                  </a:schemeClr>
                </a:solidFill>
                <a:latin typeface="Book Antiqua" panose="02040602050305030304" pitchFamily="18" charset="0"/>
                <a:cs typeface="Arial" panose="020B0604020202020204" pitchFamily="34" charset="0"/>
              </a:rPr>
              <a:t>1.1.</a:t>
            </a:r>
            <a:r>
              <a:rPr lang="lt-LT" sz="1800" baseline="0" dirty="0" smtClean="0">
                <a:solidFill>
                  <a:schemeClr val="accent1">
                    <a:lumMod val="50000"/>
                  </a:schemeClr>
                </a:solidFill>
                <a:latin typeface="Book Antiqua" panose="02040602050305030304" pitchFamily="18" charset="0"/>
                <a:cs typeface="Arial" panose="020B0604020202020204" pitchFamily="34" charset="0"/>
              </a:rPr>
              <a:t> teisinė bazė,  </a:t>
            </a:r>
            <a:r>
              <a:rPr lang="lt-LT" sz="1800" baseline="0" dirty="0" err="1" smtClean="0">
                <a:solidFill>
                  <a:schemeClr val="accent1">
                    <a:lumMod val="50000"/>
                  </a:schemeClr>
                </a:solidFill>
                <a:latin typeface="Book Antiqua" panose="02040602050305030304" pitchFamily="18" charset="0"/>
                <a:cs typeface="Arial" panose="020B0604020202020204" pitchFamily="34" charset="0"/>
              </a:rPr>
              <a:t>šmm</a:t>
            </a:r>
            <a:r>
              <a:rPr lang="lt-LT" sz="1800" baseline="0" dirty="0" smtClean="0">
                <a:solidFill>
                  <a:schemeClr val="accent1">
                    <a:lumMod val="50000"/>
                  </a:schemeClr>
                </a:solidFill>
                <a:latin typeface="Book Antiqua" panose="02040602050305030304" pitchFamily="18" charset="0"/>
                <a:cs typeface="Arial" panose="020B0604020202020204" pitchFamily="34" charset="0"/>
              </a:rPr>
              <a:t>  sprendimai ( šalies politika)</a:t>
            </a:r>
            <a:r>
              <a:rPr lang="lt-LT" sz="1800" baseline="0" dirty="0" smtClean="0">
                <a:solidFill>
                  <a:schemeClr val="accent1">
                    <a:lumMod val="50000"/>
                  </a:schemeClr>
                </a:solidFill>
                <a:latin typeface="Arial" panose="020B0604020202020204" pitchFamily="34" charset="0"/>
                <a:cs typeface="Arial" panose="020B0604020202020204" pitchFamily="34" charset="0"/>
              </a:rPr>
              <a:t>	</a:t>
            </a:r>
            <a:endParaRPr lang="en-US" sz="1800" dirty="0">
              <a:solidFill>
                <a:schemeClr val="accent1">
                  <a:lumMod val="50000"/>
                </a:schemeClr>
              </a:solidFill>
              <a:latin typeface="Arial" panose="020B0604020202020204" pitchFamily="34" charset="0"/>
              <a:cs typeface="Arial" panose="020B0604020202020204" pitchFamily="34" charset="0"/>
            </a:endParaRPr>
          </a:p>
        </c:rich>
      </c:tx>
      <c:layout/>
      <c:overlay val="0"/>
      <c:spPr>
        <a:noFill/>
        <a:ln>
          <a:noFill/>
        </a:ln>
        <a:effectLst/>
      </c:spPr>
    </c:title>
    <c:autoTitleDeleted val="0"/>
    <c:view3D>
      <c:rotX val="15"/>
      <c:rotY val="20"/>
      <c:rAngAx val="0"/>
      <c:perspective val="30"/>
    </c:view3D>
    <c:floor>
      <c:thickness val="0"/>
    </c:floor>
    <c:sideWall>
      <c:thickness val="0"/>
      <c:spPr>
        <a:noFill/>
        <a:ln>
          <a:noFill/>
        </a:ln>
        <a:effectLst/>
      </c:spPr>
    </c:sideWall>
    <c:backWall>
      <c:thickness val="0"/>
      <c:spPr>
        <a:noFill/>
        <a:ln>
          <a:noFill/>
        </a:ln>
        <a:effectLst/>
      </c:spPr>
    </c:backWall>
    <c:plotArea>
      <c:layout>
        <c:manualLayout>
          <c:layoutTarget val="inner"/>
          <c:xMode val="edge"/>
          <c:yMode val="edge"/>
          <c:x val="2.5389742544012221E-2"/>
          <c:y val="0.13270837926219034"/>
          <c:w val="0.87280901015989543"/>
          <c:h val="0.78596736959132529"/>
        </c:manualLayout>
      </c:layout>
      <c:bar3DChart>
        <c:barDir val="col"/>
        <c:grouping val="standard"/>
        <c:varyColors val="0"/>
        <c:ser>
          <c:idx val="0"/>
          <c:order val="0"/>
          <c:tx>
            <c:strRef>
              <c:f>Lapas1!$B$1</c:f>
              <c:strCache>
                <c:ptCount val="1"/>
                <c:pt idx="0">
                  <c:v>Pardavimas</c:v>
                </c:pt>
              </c:strCache>
            </c:strRef>
          </c:tx>
          <c:invertIfNegative val="0"/>
          <c:dPt>
            <c:idx val="0"/>
            <c:invertIfNegative val="0"/>
            <c:bubble3D val="0"/>
            <c:spPr>
              <a:solidFill>
                <a:schemeClr val="accent1"/>
              </a:solidFill>
              <a:ln>
                <a:noFill/>
              </a:ln>
              <a:effectLst>
                <a:outerShdw blurRad="63500" sx="102000" sy="102000" algn="ctr" rotWithShape="0">
                  <a:prstClr val="black">
                    <a:alpha val="20000"/>
                  </a:prstClr>
                </a:outerShdw>
              </a:effectLst>
            </c:spPr>
          </c:dPt>
          <c:dPt>
            <c:idx val="1"/>
            <c:invertIfNegative val="0"/>
            <c:bubble3D val="0"/>
            <c:spPr>
              <a:solidFill>
                <a:schemeClr val="accent2"/>
              </a:solidFill>
              <a:ln>
                <a:noFill/>
              </a:ln>
              <a:effectLst>
                <a:outerShdw blurRad="63500" sx="102000" sy="102000" algn="ctr" rotWithShape="0">
                  <a:prstClr val="black">
                    <a:alpha val="20000"/>
                  </a:prstClr>
                </a:outerShdw>
              </a:effectLst>
            </c:spPr>
          </c:dPt>
          <c:dPt>
            <c:idx val="2"/>
            <c:invertIfNegative val="0"/>
            <c:bubble3D val="0"/>
            <c:spPr>
              <a:solidFill>
                <a:schemeClr val="accent3"/>
              </a:solidFill>
              <a:ln>
                <a:noFill/>
              </a:ln>
              <a:effectLst>
                <a:outerShdw blurRad="63500" sx="102000" sy="102000" algn="ctr" rotWithShape="0">
                  <a:prstClr val="black">
                    <a:alpha val="20000"/>
                  </a:prstClr>
                </a:outerShdw>
              </a:effectLst>
            </c:spPr>
          </c:dPt>
          <c:dLbls>
            <c:dLbl>
              <c:idx val="3"/>
              <c:layout/>
              <c:tx>
                <c:rich>
                  <a:bodyPr/>
                  <a:lstStyle/>
                  <a:p>
                    <a:r>
                      <a:rPr lang="lt-LT" smtClean="0"/>
                      <a:t>2%</a:t>
                    </a:r>
                    <a:endParaRPr lang="lt-LT"/>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2400"/>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Lapas1!$A$2:$A$5</c:f>
              <c:strCache>
                <c:ptCount val="4"/>
                <c:pt idx="0">
                  <c:v>Taip</c:v>
                </c:pt>
                <c:pt idx="1">
                  <c:v>Labiau taip nei ne</c:v>
                </c:pt>
                <c:pt idx="2">
                  <c:v>Labiau ne nei taip</c:v>
                </c:pt>
                <c:pt idx="3">
                  <c:v>Ne</c:v>
                </c:pt>
              </c:strCache>
            </c:strRef>
          </c:cat>
          <c:val>
            <c:numRef>
              <c:f>Lapas1!$B$2:$B$5</c:f>
              <c:numCache>
                <c:formatCode>0%</c:formatCode>
                <c:ptCount val="4"/>
                <c:pt idx="0">
                  <c:v>0.61499999999999999</c:v>
                </c:pt>
                <c:pt idx="1">
                  <c:v>0.32600000000000001</c:v>
                </c:pt>
                <c:pt idx="2">
                  <c:v>3.7999999999999999E-2</c:v>
                </c:pt>
                <c:pt idx="3" formatCode="0.00%">
                  <c:v>1.9E-2</c:v>
                </c:pt>
              </c:numCache>
            </c:numRef>
          </c:val>
        </c:ser>
        <c:dLbls>
          <c:showLegendKey val="0"/>
          <c:showVal val="1"/>
          <c:showCatName val="0"/>
          <c:showSerName val="0"/>
          <c:showPercent val="0"/>
          <c:showBubbleSize val="0"/>
        </c:dLbls>
        <c:gapWidth val="150"/>
        <c:shape val="cylinder"/>
        <c:axId val="131058688"/>
        <c:axId val="131128320"/>
        <c:axId val="130772480"/>
      </c:bar3DChart>
      <c:catAx>
        <c:axId val="131058688"/>
        <c:scaling>
          <c:orientation val="minMax"/>
        </c:scaling>
        <c:delete val="0"/>
        <c:axPos val="b"/>
        <c:numFmt formatCode="General" sourceLinked="0"/>
        <c:majorTickMark val="none"/>
        <c:minorTickMark val="none"/>
        <c:tickLblPos val="nextTo"/>
        <c:txPr>
          <a:bodyPr/>
          <a:lstStyle/>
          <a:p>
            <a:pPr>
              <a:defRPr sz="2000">
                <a:latin typeface="Book Antiqua" panose="02040602050305030304" pitchFamily="18" charset="0"/>
              </a:defRPr>
            </a:pPr>
            <a:endParaRPr lang="lt-LT"/>
          </a:p>
        </c:txPr>
        <c:crossAx val="131128320"/>
        <c:crosses val="autoZero"/>
        <c:auto val="1"/>
        <c:lblAlgn val="ctr"/>
        <c:lblOffset val="100"/>
        <c:noMultiLvlLbl val="0"/>
      </c:catAx>
      <c:valAx>
        <c:axId val="131128320"/>
        <c:scaling>
          <c:orientation val="minMax"/>
        </c:scaling>
        <c:delete val="1"/>
        <c:axPos val="l"/>
        <c:numFmt formatCode="0%" sourceLinked="1"/>
        <c:majorTickMark val="none"/>
        <c:minorTickMark val="none"/>
        <c:tickLblPos val="nextTo"/>
        <c:crossAx val="131058688"/>
        <c:crosses val="autoZero"/>
        <c:crossBetween val="between"/>
      </c:valAx>
      <c:serAx>
        <c:axId val="130772480"/>
        <c:scaling>
          <c:orientation val="minMax"/>
        </c:scaling>
        <c:delete val="1"/>
        <c:axPos val="b"/>
        <c:majorTickMark val="out"/>
        <c:minorTickMark val="none"/>
        <c:tickLblPos val="nextTo"/>
        <c:crossAx val="131128320"/>
        <c:crosses val="autoZero"/>
      </c:serAx>
    </c:plotArea>
    <c:plotVisOnly val="1"/>
    <c:dispBlanksAs val="gap"/>
    <c:showDLblsOverMax val="0"/>
  </c:chart>
  <c:spPr>
    <a:noFill/>
    <a:ln>
      <a:noFill/>
    </a:ln>
    <a:effectLst/>
  </c:spPr>
  <c:txPr>
    <a:bodyPr/>
    <a:lstStyle/>
    <a:p>
      <a:pPr>
        <a:defRPr/>
      </a:pPr>
      <a:endParaRPr lang="lt-LT"/>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0">
                <a:solidFill>
                  <a:schemeClr val="tx1">
                    <a:lumMod val="65000"/>
                    <a:lumOff val="35000"/>
                  </a:schemeClr>
                </a:solidFill>
                <a:latin typeface="Book Antiqua" panose="02040602050305030304" pitchFamily="18" charset="0"/>
                <a:cs typeface="Arial" panose="020B0604020202020204" pitchFamily="34" charset="0"/>
              </a:defRPr>
            </a:pPr>
            <a:r>
              <a:rPr lang="lt-LT" sz="2400" b="1" dirty="0" smtClean="0">
                <a:solidFill>
                  <a:schemeClr val="accent1">
                    <a:lumMod val="50000"/>
                  </a:schemeClr>
                </a:solidFill>
                <a:latin typeface="Book Antiqua" panose="02040602050305030304" pitchFamily="18" charset="0"/>
                <a:cs typeface="Arial" panose="020B0604020202020204" pitchFamily="34" charset="0"/>
              </a:rPr>
              <a:t>2.3.3. Apie mokinio ugdymo pasiekimus ir sunkumus tėvus</a:t>
            </a:r>
            <a:r>
              <a:rPr lang="lt-LT" sz="2400" b="1" baseline="0" dirty="0" smtClean="0">
                <a:solidFill>
                  <a:schemeClr val="accent1">
                    <a:lumMod val="50000"/>
                  </a:schemeClr>
                </a:solidFill>
                <a:latin typeface="Book Antiqua" panose="02040602050305030304" pitchFamily="18" charset="0"/>
                <a:cs typeface="Arial" panose="020B0604020202020204" pitchFamily="34" charset="0"/>
              </a:rPr>
              <a:t> informuojate (pagal dažnumą</a:t>
            </a:r>
            <a:r>
              <a:rPr lang="lt-LT" sz="2000" b="1" baseline="0" dirty="0" smtClean="0">
                <a:solidFill>
                  <a:schemeClr val="accent1">
                    <a:lumMod val="50000"/>
                  </a:schemeClr>
                </a:solidFill>
                <a:latin typeface="Book Antiqua" panose="02040602050305030304" pitchFamily="18" charset="0"/>
                <a:cs typeface="Arial" panose="020B0604020202020204" pitchFamily="34" charset="0"/>
              </a:rPr>
              <a:t>)</a:t>
            </a:r>
            <a:endParaRPr lang="en-US" sz="2000" b="1" dirty="0">
              <a:solidFill>
                <a:schemeClr val="accent1">
                  <a:lumMod val="50000"/>
                </a:schemeClr>
              </a:solidFill>
              <a:latin typeface="Book Antiqua" panose="02040602050305030304" pitchFamily="18" charset="0"/>
              <a:cs typeface="Arial" panose="020B0604020202020204" pitchFamily="34" charset="0"/>
            </a:endParaRPr>
          </a:p>
        </c:rich>
      </c:tx>
      <c:layout/>
      <c:overlay val="0"/>
    </c:title>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0.30499761417476501"/>
          <c:y val="0.25740622903958105"/>
          <c:w val="0.44191064752420822"/>
          <c:h val="0.61378457377029694"/>
        </c:manualLayout>
      </c:layout>
      <c:bar3DChart>
        <c:barDir val="bar"/>
        <c:grouping val="clustered"/>
        <c:varyColors val="0"/>
        <c:ser>
          <c:idx val="0"/>
          <c:order val="0"/>
          <c:tx>
            <c:strRef>
              <c:f>Sheet1!$B$1</c:f>
              <c:strCache>
                <c:ptCount val="1"/>
                <c:pt idx="0">
                  <c:v>Sales</c:v>
                </c:pt>
              </c:strCache>
            </c:strRef>
          </c:tx>
          <c:spPr>
            <a:ln w="28575">
              <a:noFill/>
            </a:ln>
          </c:spPr>
          <c:invertIfNegative val="0"/>
          <c:cat>
            <c:strRef>
              <c:f>Sheet1!$A$2:$A$7</c:f>
              <c:strCache>
                <c:ptCount val="6"/>
                <c:pt idx="0">
                  <c:v>El. dienyno pagalba</c:v>
                </c:pt>
                <c:pt idx="1">
                  <c:v>per kl. vadovą</c:v>
                </c:pt>
                <c:pt idx="2">
                  <c:v>per mokinį žodžiu</c:v>
                </c:pt>
                <c:pt idx="3">
                  <c:v>telefonu</c:v>
                </c:pt>
                <c:pt idx="4">
                  <c:v>el. žinute</c:v>
                </c:pt>
                <c:pt idx="5">
                  <c:v>kita</c:v>
                </c:pt>
              </c:strCache>
            </c:strRef>
          </c:cat>
          <c:val>
            <c:numRef>
              <c:f>Sheet1!$B$2:$B$7</c:f>
              <c:numCache>
                <c:formatCode>0%</c:formatCode>
                <c:ptCount val="6"/>
                <c:pt idx="0">
                  <c:v>0.88</c:v>
                </c:pt>
                <c:pt idx="1">
                  <c:v>0.79</c:v>
                </c:pt>
                <c:pt idx="2" formatCode="0.00%">
                  <c:v>0.75</c:v>
                </c:pt>
                <c:pt idx="3" formatCode="0.00%">
                  <c:v>0.31</c:v>
                </c:pt>
                <c:pt idx="4">
                  <c:v>0.14599999999999999</c:v>
                </c:pt>
              </c:numCache>
            </c:numRef>
          </c:val>
        </c:ser>
        <c:dLbls>
          <c:showLegendKey val="0"/>
          <c:showVal val="0"/>
          <c:showCatName val="0"/>
          <c:showSerName val="0"/>
          <c:showPercent val="0"/>
          <c:showBubbleSize val="0"/>
        </c:dLbls>
        <c:gapWidth val="100"/>
        <c:shape val="cone"/>
        <c:axId val="200891392"/>
        <c:axId val="200889856"/>
        <c:axId val="0"/>
      </c:bar3DChart>
      <c:valAx>
        <c:axId val="200889856"/>
        <c:scaling>
          <c:orientation val="minMax"/>
        </c:scaling>
        <c:delete val="0"/>
        <c:axPos val="b"/>
        <c:majorGridlines/>
        <c:numFmt formatCode="0%" sourceLinked="1"/>
        <c:majorTickMark val="out"/>
        <c:minorTickMark val="none"/>
        <c:tickLblPos val="nextTo"/>
        <c:crossAx val="200891392"/>
        <c:crosses val="autoZero"/>
        <c:crossBetween val="between"/>
      </c:valAx>
      <c:catAx>
        <c:axId val="200891392"/>
        <c:scaling>
          <c:orientation val="minMax"/>
        </c:scaling>
        <c:delete val="0"/>
        <c:axPos val="l"/>
        <c:numFmt formatCode="General" sourceLinked="0"/>
        <c:majorTickMark val="out"/>
        <c:minorTickMark val="none"/>
        <c:tickLblPos val="nextTo"/>
        <c:txPr>
          <a:bodyPr/>
          <a:lstStyle/>
          <a:p>
            <a:pPr>
              <a:defRPr>
                <a:latin typeface="Book Antiqua" panose="02040602050305030304" pitchFamily="18" charset="0"/>
              </a:defRPr>
            </a:pPr>
            <a:endParaRPr lang="lt-LT"/>
          </a:p>
        </c:txPr>
        <c:crossAx val="200889856"/>
        <c:crosses val="autoZero"/>
        <c:auto val="1"/>
        <c:lblAlgn val="ctr"/>
        <c:lblOffset val="100"/>
        <c:noMultiLvlLbl val="0"/>
      </c:catAx>
    </c:plotArea>
    <c:plotVisOnly val="1"/>
    <c:dispBlanksAs val="gap"/>
    <c:showDLblsOverMax val="0"/>
  </c:chart>
  <c:txPr>
    <a:bodyPr/>
    <a:lstStyle/>
    <a:p>
      <a:pPr>
        <a:defRPr sz="1800"/>
      </a:pPr>
      <a:endParaRPr lang="lt-LT"/>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perspective val="30"/>
    </c:view3D>
    <c:floor>
      <c:thickness val="0"/>
    </c:floor>
    <c:sideWall>
      <c:thickness val="0"/>
    </c:sideWall>
    <c:backWall>
      <c:thickness val="0"/>
    </c:backWall>
    <c:plotArea>
      <c:layout/>
      <c:pie3DChart>
        <c:varyColors val="1"/>
        <c:ser>
          <c:idx val="0"/>
          <c:order val="0"/>
          <c:tx>
            <c:strRef>
              <c:f>Lapas1!$B$1</c:f>
              <c:strCache>
                <c:ptCount val="1"/>
                <c:pt idx="0">
                  <c:v>Pardavimas</c:v>
                </c:pt>
              </c:strCache>
            </c:strRef>
          </c:tx>
          <c:dLbls>
            <c:dLbl>
              <c:idx val="0"/>
              <c:layout>
                <c:manualLayout>
                  <c:x val="3.0876652571206378E-2"/>
                  <c:y val="3.0583774234074435E-2"/>
                </c:manualLayout>
              </c:layout>
              <c:tx>
                <c:rich>
                  <a:bodyPr/>
                  <a:lstStyle/>
                  <a:p>
                    <a:r>
                      <a:rPr lang="en-US" dirty="0" err="1" smtClean="0">
                        <a:latin typeface="Book Antiqua" panose="02040602050305030304" pitchFamily="18" charset="0"/>
                      </a:rPr>
                      <a:t>Puikiai</a:t>
                    </a:r>
                    <a:r>
                      <a:rPr lang="en-US" dirty="0" smtClean="0">
                        <a:latin typeface="Book Antiqua" panose="02040602050305030304" pitchFamily="18" charset="0"/>
                      </a:rPr>
                      <a:t> </a:t>
                    </a:r>
                  </a:p>
                  <a:p>
                    <a:r>
                      <a:rPr lang="en-US" dirty="0" smtClean="0">
                        <a:latin typeface="Book Antiqua" panose="02040602050305030304" pitchFamily="18" charset="0"/>
                      </a:rPr>
                      <a:t>8%</a:t>
                    </a:r>
                    <a:endParaRPr lang="en-US" dirty="0"/>
                  </a:p>
                </c:rich>
              </c:tx>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0.13888955720812676"/>
                  <c:y val="-9.3747804334194593E-2"/>
                </c:manualLayout>
              </c:layout>
              <c:tx>
                <c:rich>
                  <a:bodyPr/>
                  <a:lstStyle/>
                  <a:p>
                    <a:r>
                      <a:rPr lang="en-US" dirty="0" smtClean="0">
                        <a:latin typeface="Book Antiqua" panose="02040602050305030304" pitchFamily="18" charset="0"/>
                      </a:rPr>
                      <a:t>Gerai</a:t>
                    </a:r>
                  </a:p>
                  <a:p>
                    <a:r>
                      <a:rPr lang="en-US" dirty="0" smtClean="0">
                        <a:latin typeface="Book Antiqua" panose="02040602050305030304" pitchFamily="18" charset="0"/>
                      </a:rPr>
                      <a:t>46</a:t>
                    </a:r>
                    <a:r>
                      <a:rPr lang="en-US" dirty="0">
                        <a:latin typeface="Book Antiqua" panose="02040602050305030304" pitchFamily="18" charset="0"/>
                      </a:rPr>
                      <a:t>%</a:t>
                    </a:r>
                    <a:endParaRPr lang="en-US" dirty="0"/>
                  </a:p>
                </c:rich>
              </c:tx>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5.7566588898609897E-2"/>
                  <c:y val="4.5837989801947081E-2"/>
                </c:manualLayout>
              </c:layout>
              <c:tx>
                <c:rich>
                  <a:bodyPr/>
                  <a:lstStyle/>
                  <a:p>
                    <a:r>
                      <a:rPr lang="en-US" dirty="0" smtClean="0">
                        <a:latin typeface="Book Antiqua" panose="02040602050305030304" pitchFamily="18" charset="0"/>
                      </a:rPr>
                      <a:t>Patenkina</a:t>
                    </a:r>
                  </a:p>
                  <a:p>
                    <a:r>
                      <a:rPr lang="en-US" dirty="0" err="1" smtClean="0">
                        <a:latin typeface="Book Antiqua" panose="02040602050305030304" pitchFamily="18" charset="0"/>
                      </a:rPr>
                      <a:t>mai</a:t>
                    </a:r>
                    <a:endParaRPr lang="en-US" dirty="0" smtClean="0">
                      <a:latin typeface="Book Antiqua" panose="02040602050305030304" pitchFamily="18" charset="0"/>
                    </a:endParaRPr>
                  </a:p>
                  <a:p>
                    <a:r>
                      <a:rPr lang="en-US" dirty="0" smtClean="0">
                        <a:latin typeface="Book Antiqua" panose="02040602050305030304" pitchFamily="18" charset="0"/>
                      </a:rPr>
                      <a:t>38%</a:t>
                    </a:r>
                    <a:endParaRPr lang="en-US" dirty="0"/>
                  </a:p>
                </c:rich>
              </c:tx>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9.0744264605813169E-2"/>
                  <c:y val="4.7598941396326352E-2"/>
                </c:manualLayout>
              </c:layout>
              <c:tx>
                <c:rich>
                  <a:bodyPr/>
                  <a:lstStyle/>
                  <a:p>
                    <a:r>
                      <a:rPr lang="en-US" sz="2000" b="1" dirty="0" err="1" smtClean="0">
                        <a:latin typeface="Book Antiqua" panose="02040602050305030304" pitchFamily="18" charset="0"/>
                        <a:cs typeface="Arial" panose="020B0604020202020204" pitchFamily="34" charset="0"/>
                      </a:rPr>
                      <a:t>Blogai</a:t>
                    </a:r>
                    <a:r>
                      <a:rPr lang="en-US" sz="2000" b="1" baseline="0" dirty="0" smtClean="0">
                        <a:latin typeface="Book Antiqua" panose="02040602050305030304" pitchFamily="18" charset="0"/>
                        <a:cs typeface="Arial" panose="020B0604020202020204" pitchFamily="34" charset="0"/>
                      </a:rPr>
                      <a:t> </a:t>
                    </a:r>
                  </a:p>
                  <a:p>
                    <a:r>
                      <a:rPr lang="en-US" sz="2000" b="1" baseline="0" dirty="0" smtClean="0">
                        <a:latin typeface="Book Antiqua" panose="02040602050305030304" pitchFamily="18" charset="0"/>
                        <a:cs typeface="Arial" panose="020B0604020202020204" pitchFamily="34" charset="0"/>
                      </a:rPr>
                      <a:t>8</a:t>
                    </a:r>
                    <a:r>
                      <a:rPr lang="en-US" sz="2000" b="1" dirty="0" smtClean="0">
                        <a:latin typeface="Book Antiqua" panose="02040602050305030304" pitchFamily="18" charset="0"/>
                        <a:cs typeface="Arial" panose="020B0604020202020204" pitchFamily="34" charset="0"/>
                      </a:rPr>
                      <a:t>%</a:t>
                    </a:r>
                    <a:endParaRPr lang="en-US" sz="2000" b="1" dirty="0">
                      <a:latin typeface="Arial" panose="020B0604020202020204" pitchFamily="34" charset="0"/>
                      <a:cs typeface="Arial" panose="020B0604020202020204" pitchFamily="34" charset="0"/>
                    </a:endParaRPr>
                  </a:p>
                </c:rich>
              </c:tx>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a:lstStyle/>
              <a:p>
                <a:pPr>
                  <a:defRPr sz="2000" b="1">
                    <a:latin typeface="Book Antiqua" panose="02040602050305030304" pitchFamily="18" charset="0"/>
                    <a:cs typeface="Arial" panose="020B0604020202020204" pitchFamily="34" charset="0"/>
                  </a:defRPr>
                </a:pPr>
                <a:endParaRPr lang="lt-LT"/>
              </a:p>
            </c:txPr>
            <c:showLegendKey val="0"/>
            <c:showVal val="0"/>
            <c:showCatName val="0"/>
            <c:showSerName val="0"/>
            <c:showPercent val="1"/>
            <c:showBubbleSize val="0"/>
            <c:showLeaderLines val="1"/>
            <c:extLst>
              <c:ext xmlns:c15="http://schemas.microsoft.com/office/drawing/2012/chart" uri="{CE6537A1-D6FC-4f65-9D91-7224C49458BB}"/>
            </c:extLst>
          </c:dLbls>
          <c:cat>
            <c:strRef>
              <c:f>Lapas1!$A$2:$A$5</c:f>
              <c:strCache>
                <c:ptCount val="4"/>
                <c:pt idx="0">
                  <c:v>Puikiai</c:v>
                </c:pt>
                <c:pt idx="1">
                  <c:v>Gerai</c:v>
                </c:pt>
                <c:pt idx="2">
                  <c:v>Patenkinamai</c:v>
                </c:pt>
                <c:pt idx="3">
                  <c:v>Blogai</c:v>
                </c:pt>
              </c:strCache>
            </c:strRef>
          </c:cat>
          <c:val>
            <c:numRef>
              <c:f>Lapas1!$B$2:$B$5</c:f>
              <c:numCache>
                <c:formatCode>0%</c:formatCode>
                <c:ptCount val="4"/>
                <c:pt idx="0">
                  <c:v>0.08</c:v>
                </c:pt>
                <c:pt idx="1">
                  <c:v>0.46</c:v>
                </c:pt>
                <c:pt idx="2">
                  <c:v>0.38</c:v>
                </c:pt>
                <c:pt idx="3">
                  <c:v>0.08</c:v>
                </c:pt>
              </c:numCache>
            </c:numRef>
          </c:val>
        </c:ser>
        <c:dLbls>
          <c:showLegendKey val="0"/>
          <c:showVal val="0"/>
          <c:showCatName val="0"/>
          <c:showSerName val="0"/>
          <c:showPercent val="1"/>
          <c:showBubbleSize val="0"/>
          <c:showLeaderLines val="1"/>
        </c:dLbls>
      </c:pie3DChart>
    </c:plotArea>
    <c:plotVisOnly val="1"/>
    <c:dispBlanksAs val="gap"/>
    <c:showDLblsOverMax val="0"/>
  </c:chart>
  <c:txPr>
    <a:bodyPr/>
    <a:lstStyle/>
    <a:p>
      <a:pPr>
        <a:defRPr sz="1800"/>
      </a:pPr>
      <a:endParaRPr lang="lt-L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2128" b="1" i="0" u="none" strike="noStrike" kern="1200" cap="all" baseline="0">
                <a:solidFill>
                  <a:schemeClr val="accent1">
                    <a:lumMod val="50000"/>
                  </a:schemeClr>
                </a:solidFill>
                <a:latin typeface="+mn-lt"/>
                <a:ea typeface="+mn-ea"/>
                <a:cs typeface="+mn-cs"/>
              </a:defRPr>
            </a:pPr>
            <a:r>
              <a:rPr lang="lt-LT" sz="2000" dirty="0" smtClean="0">
                <a:solidFill>
                  <a:schemeClr val="accent1">
                    <a:lumMod val="50000"/>
                  </a:schemeClr>
                </a:solidFill>
                <a:latin typeface="Book Antiqua" panose="02040602050305030304" pitchFamily="18" charset="0"/>
                <a:cs typeface="Arial" panose="020B0604020202020204" pitchFamily="34" charset="0"/>
              </a:rPr>
              <a:t>1</a:t>
            </a:r>
            <a:r>
              <a:rPr lang="en-GB" sz="2000" dirty="0" smtClean="0">
                <a:solidFill>
                  <a:schemeClr val="accent1">
                    <a:lumMod val="50000"/>
                  </a:schemeClr>
                </a:solidFill>
                <a:latin typeface="Book Antiqua" panose="02040602050305030304" pitchFamily="18" charset="0"/>
                <a:cs typeface="Arial" panose="020B0604020202020204" pitchFamily="34" charset="0"/>
              </a:rPr>
              <a:t>.</a:t>
            </a:r>
            <a:r>
              <a:rPr lang="lt-LT" sz="2000" dirty="0" smtClean="0">
                <a:solidFill>
                  <a:schemeClr val="accent1">
                    <a:lumMod val="50000"/>
                  </a:schemeClr>
                </a:solidFill>
                <a:latin typeface="Book Antiqua" panose="02040602050305030304" pitchFamily="18" charset="0"/>
                <a:cs typeface="Arial" panose="020B0604020202020204" pitchFamily="34" charset="0"/>
              </a:rPr>
              <a:t>1.2</a:t>
            </a:r>
            <a:r>
              <a:rPr lang="en-GB" sz="2000" dirty="0" smtClean="0">
                <a:solidFill>
                  <a:schemeClr val="accent1">
                    <a:lumMod val="50000"/>
                  </a:schemeClr>
                </a:solidFill>
                <a:latin typeface="Book Antiqua" panose="02040602050305030304" pitchFamily="18" charset="0"/>
                <a:cs typeface="Arial" panose="020B0604020202020204" pitchFamily="34" charset="0"/>
              </a:rPr>
              <a:t>.</a:t>
            </a:r>
            <a:r>
              <a:rPr lang="lt-LT" sz="2000" baseline="0" dirty="0" smtClean="0">
                <a:solidFill>
                  <a:schemeClr val="accent1">
                    <a:lumMod val="50000"/>
                  </a:schemeClr>
                </a:solidFill>
                <a:latin typeface="Book Antiqua" panose="02040602050305030304" pitchFamily="18" charset="0"/>
                <a:cs typeface="Arial" panose="020B0604020202020204" pitchFamily="34" charset="0"/>
              </a:rPr>
              <a:t>  </a:t>
            </a:r>
            <a:r>
              <a:rPr lang="en-GB" sz="2000" baseline="0" dirty="0" smtClean="0">
                <a:solidFill>
                  <a:schemeClr val="accent1">
                    <a:lumMod val="50000"/>
                  </a:schemeClr>
                </a:solidFill>
                <a:latin typeface="Book Antiqua" panose="02040602050305030304" pitchFamily="18" charset="0"/>
                <a:cs typeface="Arial" panose="020B0604020202020204" pitchFamily="34" charset="0"/>
              </a:rPr>
              <a:t>sup</a:t>
            </a:r>
            <a:r>
              <a:rPr lang="lt-LT" sz="2000" baseline="0" dirty="0" smtClean="0">
                <a:solidFill>
                  <a:schemeClr val="accent1">
                    <a:lumMod val="50000"/>
                  </a:schemeClr>
                </a:solidFill>
                <a:latin typeface="Book Antiqua" panose="02040602050305030304" pitchFamily="18" charset="0"/>
                <a:cs typeface="Arial" panose="020B0604020202020204" pitchFamily="34" charset="0"/>
              </a:rPr>
              <a:t> tenkinimo svarbos išaiškinimas gimnazijoje, specialistų pagalba</a:t>
            </a:r>
            <a:r>
              <a:rPr lang="lt-LT" sz="1800" baseline="0" dirty="0" smtClean="0">
                <a:solidFill>
                  <a:schemeClr val="accent1">
                    <a:lumMod val="50000"/>
                  </a:schemeClr>
                </a:solidFill>
              </a:rPr>
              <a:t>	</a:t>
            </a:r>
            <a:endParaRPr lang="en-US" sz="1800" dirty="0">
              <a:solidFill>
                <a:schemeClr val="accent1">
                  <a:lumMod val="50000"/>
                </a:schemeClr>
              </a:solidFill>
            </a:endParaRPr>
          </a:p>
        </c:rich>
      </c:tx>
      <c:layout>
        <c:manualLayout>
          <c:xMode val="edge"/>
          <c:yMode val="edge"/>
          <c:x val="0.1249141596794895"/>
          <c:y val="8.5543728792701099E-2"/>
        </c:manualLayout>
      </c:layout>
      <c:overlay val="0"/>
      <c:spPr>
        <a:noFill/>
        <a:ln>
          <a:noFill/>
        </a:ln>
        <a:effectLst/>
      </c:spPr>
    </c:title>
    <c:autoTitleDeleted val="0"/>
    <c:view3D>
      <c:rotX val="15"/>
      <c:rotY val="20"/>
      <c:rAngAx val="0"/>
      <c:perspective val="30"/>
    </c:view3D>
    <c:floor>
      <c:thickness val="0"/>
    </c:floor>
    <c:sideWall>
      <c:thickness val="0"/>
      <c:spPr>
        <a:noFill/>
        <a:ln>
          <a:noFill/>
        </a:ln>
        <a:effectLst/>
      </c:spPr>
    </c:sideWall>
    <c:backWall>
      <c:thickness val="0"/>
      <c:spPr>
        <a:noFill/>
        <a:ln>
          <a:noFill/>
        </a:ln>
        <a:effectLst/>
      </c:spPr>
    </c:backWall>
    <c:plotArea>
      <c:layout>
        <c:manualLayout>
          <c:layoutTarget val="inner"/>
          <c:xMode val="edge"/>
          <c:yMode val="edge"/>
          <c:x val="1.7455447999008399E-2"/>
          <c:y val="0.14281178723040935"/>
          <c:w val="0.96508910400198322"/>
          <c:h val="0.70343269015639087"/>
        </c:manualLayout>
      </c:layout>
      <c:bar3DChart>
        <c:barDir val="col"/>
        <c:grouping val="standard"/>
        <c:varyColors val="0"/>
        <c:ser>
          <c:idx val="0"/>
          <c:order val="0"/>
          <c:tx>
            <c:strRef>
              <c:f>Lapas1!$B$1</c:f>
              <c:strCache>
                <c:ptCount val="1"/>
                <c:pt idx="0">
                  <c:v>Pardavimas</c:v>
                </c:pt>
              </c:strCache>
            </c:strRef>
          </c:tx>
          <c:invertIfNegative val="0"/>
          <c:dPt>
            <c:idx val="0"/>
            <c:invertIfNegative val="0"/>
            <c:bubble3D val="0"/>
            <c:spPr>
              <a:solidFill>
                <a:schemeClr val="accent1"/>
              </a:solidFill>
              <a:ln>
                <a:noFill/>
              </a:ln>
              <a:effectLst>
                <a:outerShdw blurRad="63500" sx="102000" sy="102000" algn="ctr" rotWithShape="0">
                  <a:prstClr val="black">
                    <a:alpha val="20000"/>
                  </a:prstClr>
                </a:outerShdw>
              </a:effectLst>
            </c:spPr>
          </c:dPt>
          <c:dPt>
            <c:idx val="1"/>
            <c:invertIfNegative val="0"/>
            <c:bubble3D val="0"/>
            <c:spPr>
              <a:solidFill>
                <a:schemeClr val="accent2"/>
              </a:solidFill>
              <a:ln>
                <a:noFill/>
              </a:ln>
              <a:effectLst>
                <a:outerShdw blurRad="63500" sx="102000" sy="102000" algn="ctr" rotWithShape="0">
                  <a:prstClr val="black">
                    <a:alpha val="20000"/>
                  </a:prstClr>
                </a:outerShdw>
              </a:effectLst>
            </c:spPr>
          </c:dPt>
          <c:dPt>
            <c:idx val="2"/>
            <c:invertIfNegative val="0"/>
            <c:bubble3D val="0"/>
            <c:spPr>
              <a:solidFill>
                <a:schemeClr val="accent3"/>
              </a:solidFill>
              <a:ln>
                <a:noFill/>
              </a:ln>
              <a:effectLst>
                <a:outerShdw blurRad="63500" sx="102000" sy="102000" algn="ctr" rotWithShape="0">
                  <a:prstClr val="black">
                    <a:alpha val="20000"/>
                  </a:prstClr>
                </a:outerShdw>
              </a:effectLst>
            </c:spPr>
          </c:dPt>
          <c:dLbls>
            <c:dLbl>
              <c:idx val="0"/>
              <c:spPr/>
              <c:txPr>
                <a:bodyPr/>
                <a:lstStyle/>
                <a:p>
                  <a:pPr>
                    <a:defRPr sz="1800" b="1"/>
                  </a:pPr>
                  <a:endParaRPr lang="lt-LT"/>
                </a:p>
              </c:txPr>
              <c:showLegendKey val="0"/>
              <c:showVal val="1"/>
              <c:showCatName val="0"/>
              <c:showSerName val="0"/>
              <c:showPercent val="0"/>
              <c:showBubbleSize val="0"/>
            </c:dLbl>
            <c:dLbl>
              <c:idx val="1"/>
              <c:spPr/>
              <c:txPr>
                <a:bodyPr/>
                <a:lstStyle/>
                <a:p>
                  <a:pPr>
                    <a:defRPr sz="1800" b="1"/>
                  </a:pPr>
                  <a:endParaRPr lang="lt-LT"/>
                </a:p>
              </c:txPr>
              <c:showLegendKey val="0"/>
              <c:showVal val="1"/>
              <c:showCatName val="0"/>
              <c:showSerName val="0"/>
              <c:showPercent val="0"/>
              <c:showBubbleSize val="0"/>
            </c:dLbl>
            <c:dLbl>
              <c:idx val="2"/>
              <c:spPr/>
              <c:txPr>
                <a:bodyPr/>
                <a:lstStyle/>
                <a:p>
                  <a:pPr>
                    <a:defRPr sz="1800" b="1"/>
                  </a:pPr>
                  <a:endParaRPr lang="lt-LT"/>
                </a:p>
              </c:txPr>
              <c:showLegendKey val="0"/>
              <c:showVal val="1"/>
              <c:showCatName val="0"/>
              <c:showSerName val="0"/>
              <c:showPercent val="0"/>
              <c:showBubbleSize val="0"/>
            </c:dLbl>
            <c:dLbl>
              <c:idx val="3"/>
              <c:layout/>
              <c:tx>
                <c:rich>
                  <a:bodyPr/>
                  <a:lstStyle/>
                  <a:p>
                    <a:pPr>
                      <a:defRPr sz="1800" b="1"/>
                    </a:pPr>
                    <a:r>
                      <a:rPr lang="en-US" b="1" smtClean="0"/>
                      <a:t>0%</a:t>
                    </a:r>
                    <a:endParaRPr lang="en-US" b="1"/>
                  </a:p>
                </c:rich>
              </c:tx>
              <c:sp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800"/>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Lapas1!$A$2:$A$5</c:f>
              <c:strCache>
                <c:ptCount val="4"/>
                <c:pt idx="0">
                  <c:v>Taip</c:v>
                </c:pt>
                <c:pt idx="1">
                  <c:v>Labiau taip nei ne</c:v>
                </c:pt>
                <c:pt idx="2">
                  <c:v>Labiau ne nei taip</c:v>
                </c:pt>
                <c:pt idx="3">
                  <c:v>Ne</c:v>
                </c:pt>
              </c:strCache>
            </c:strRef>
          </c:cat>
          <c:val>
            <c:numRef>
              <c:f>Lapas1!$B$2:$B$5</c:f>
              <c:numCache>
                <c:formatCode>0%</c:formatCode>
                <c:ptCount val="4"/>
                <c:pt idx="0">
                  <c:v>0.75</c:v>
                </c:pt>
                <c:pt idx="1">
                  <c:v>0.23</c:v>
                </c:pt>
                <c:pt idx="2">
                  <c:v>1.9E-2</c:v>
                </c:pt>
                <c:pt idx="3" formatCode="0.00%">
                  <c:v>0</c:v>
                </c:pt>
              </c:numCache>
            </c:numRef>
          </c:val>
        </c:ser>
        <c:dLbls>
          <c:showLegendKey val="0"/>
          <c:showVal val="1"/>
          <c:showCatName val="0"/>
          <c:showSerName val="0"/>
          <c:showPercent val="0"/>
          <c:showBubbleSize val="0"/>
        </c:dLbls>
        <c:gapWidth val="150"/>
        <c:shape val="cylinder"/>
        <c:axId val="133022080"/>
        <c:axId val="133023616"/>
        <c:axId val="131097024"/>
      </c:bar3DChart>
      <c:catAx>
        <c:axId val="133022080"/>
        <c:scaling>
          <c:orientation val="minMax"/>
        </c:scaling>
        <c:delete val="0"/>
        <c:axPos val="b"/>
        <c:numFmt formatCode="0.00%" sourceLinked="0"/>
        <c:majorTickMark val="none"/>
        <c:minorTickMark val="none"/>
        <c:tickLblPos val="nextTo"/>
        <c:txPr>
          <a:bodyPr/>
          <a:lstStyle/>
          <a:p>
            <a:pPr>
              <a:defRPr sz="1600">
                <a:latin typeface="Book Antiqua" panose="02040602050305030304" pitchFamily="18" charset="0"/>
              </a:defRPr>
            </a:pPr>
            <a:endParaRPr lang="lt-LT"/>
          </a:p>
        </c:txPr>
        <c:crossAx val="133023616"/>
        <c:crosses val="autoZero"/>
        <c:auto val="1"/>
        <c:lblAlgn val="ctr"/>
        <c:lblOffset val="100"/>
        <c:noMultiLvlLbl val="0"/>
      </c:catAx>
      <c:valAx>
        <c:axId val="133023616"/>
        <c:scaling>
          <c:orientation val="minMax"/>
        </c:scaling>
        <c:delete val="1"/>
        <c:axPos val="l"/>
        <c:numFmt formatCode="0%" sourceLinked="1"/>
        <c:majorTickMark val="none"/>
        <c:minorTickMark val="none"/>
        <c:tickLblPos val="nextTo"/>
        <c:crossAx val="133022080"/>
        <c:crosses val="autoZero"/>
        <c:crossBetween val="between"/>
      </c:valAx>
      <c:serAx>
        <c:axId val="131097024"/>
        <c:scaling>
          <c:orientation val="minMax"/>
        </c:scaling>
        <c:delete val="1"/>
        <c:axPos val="b"/>
        <c:majorTickMark val="out"/>
        <c:minorTickMark val="none"/>
        <c:tickLblPos val="nextTo"/>
        <c:crossAx val="133023616"/>
        <c:crosses val="autoZero"/>
      </c:serAx>
    </c:plotArea>
    <c:plotVisOnly val="1"/>
    <c:dispBlanksAs val="gap"/>
    <c:showDLblsOverMax val="0"/>
  </c:chart>
  <c:spPr>
    <a:noFill/>
    <a:ln>
      <a:noFill/>
    </a:ln>
    <a:effectLst/>
  </c:spPr>
  <c:txPr>
    <a:bodyPr/>
    <a:lstStyle/>
    <a:p>
      <a:pPr>
        <a:defRPr/>
      </a:pPr>
      <a:endParaRPr lang="lt-L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all" baseline="0">
                <a:solidFill>
                  <a:schemeClr val="accent1">
                    <a:lumMod val="50000"/>
                  </a:schemeClr>
                </a:solidFill>
                <a:latin typeface="Book Antiqua" panose="02040602050305030304" pitchFamily="18" charset="0"/>
                <a:ea typeface="+mn-ea"/>
                <a:cs typeface="+mn-cs"/>
              </a:defRPr>
            </a:pPr>
            <a:endParaRPr lang="lt-LT" sz="2000" dirty="0" smtClean="0">
              <a:solidFill>
                <a:schemeClr val="accent1">
                  <a:lumMod val="50000"/>
                </a:schemeClr>
              </a:solidFill>
              <a:latin typeface="Book Antiqua" panose="02040602050305030304" pitchFamily="18" charset="0"/>
            </a:endParaRPr>
          </a:p>
          <a:p>
            <a:pPr>
              <a:defRPr sz="2000" b="1" i="0" u="none" strike="noStrike" kern="1200" cap="all" baseline="0">
                <a:solidFill>
                  <a:schemeClr val="accent1">
                    <a:lumMod val="50000"/>
                  </a:schemeClr>
                </a:solidFill>
                <a:latin typeface="Book Antiqua" panose="02040602050305030304" pitchFamily="18" charset="0"/>
                <a:ea typeface="+mn-ea"/>
                <a:cs typeface="+mn-cs"/>
              </a:defRPr>
            </a:pPr>
            <a:r>
              <a:rPr lang="en-GB" sz="2000" dirty="0" smtClean="0">
                <a:solidFill>
                  <a:schemeClr val="accent1">
                    <a:lumMod val="50000"/>
                  </a:schemeClr>
                </a:solidFill>
                <a:latin typeface="Book Antiqua" panose="02040602050305030304" pitchFamily="18" charset="0"/>
              </a:rPr>
              <a:t>1.</a:t>
            </a:r>
            <a:r>
              <a:rPr lang="lt-LT" sz="2000" dirty="0" smtClean="0">
                <a:solidFill>
                  <a:schemeClr val="accent1">
                    <a:lumMod val="50000"/>
                  </a:schemeClr>
                </a:solidFill>
                <a:latin typeface="Book Antiqua" panose="02040602050305030304" pitchFamily="18" charset="0"/>
              </a:rPr>
              <a:t>1.3</a:t>
            </a:r>
            <a:r>
              <a:rPr lang="en-GB" sz="2000" dirty="0" smtClean="0">
                <a:solidFill>
                  <a:schemeClr val="accent1">
                    <a:lumMod val="50000"/>
                  </a:schemeClr>
                </a:solidFill>
                <a:latin typeface="Book Antiqua" panose="02040602050305030304" pitchFamily="18" charset="0"/>
              </a:rPr>
              <a:t>.</a:t>
            </a:r>
            <a:r>
              <a:rPr lang="lt-LT" sz="2000" baseline="0" dirty="0" smtClean="0">
                <a:solidFill>
                  <a:schemeClr val="accent1">
                    <a:lumMod val="50000"/>
                  </a:schemeClr>
                </a:solidFill>
                <a:latin typeface="Book Antiqua" panose="02040602050305030304" pitchFamily="18" charset="0"/>
              </a:rPr>
              <a:t>  </a:t>
            </a:r>
            <a:r>
              <a:rPr lang="en-GB" sz="2000" baseline="0" dirty="0" smtClean="0">
                <a:solidFill>
                  <a:schemeClr val="accent1">
                    <a:lumMod val="50000"/>
                  </a:schemeClr>
                </a:solidFill>
                <a:latin typeface="Book Antiqua" panose="02040602050305030304" pitchFamily="18" charset="0"/>
              </a:rPr>
              <a:t>s</a:t>
            </a:r>
            <a:r>
              <a:rPr lang="lt-LT" sz="2000" baseline="0" dirty="0" err="1" smtClean="0">
                <a:solidFill>
                  <a:schemeClr val="accent1">
                    <a:lumMod val="50000"/>
                  </a:schemeClr>
                </a:solidFill>
                <a:latin typeface="Book Antiqua" panose="02040602050305030304" pitchFamily="18" charset="0"/>
              </a:rPr>
              <a:t>avivaldybės</a:t>
            </a:r>
            <a:r>
              <a:rPr lang="lt-LT" sz="2000" baseline="0" dirty="0" smtClean="0">
                <a:solidFill>
                  <a:schemeClr val="accent1">
                    <a:lumMod val="50000"/>
                  </a:schemeClr>
                </a:solidFill>
                <a:latin typeface="Book Antiqua" panose="02040602050305030304" pitchFamily="18" charset="0"/>
              </a:rPr>
              <a:t>,  švietimo skyriaus sprendimai	</a:t>
            </a:r>
            <a:endParaRPr lang="en-US" sz="2000" dirty="0">
              <a:solidFill>
                <a:schemeClr val="accent1">
                  <a:lumMod val="50000"/>
                </a:schemeClr>
              </a:solidFill>
              <a:latin typeface="Book Antiqua" panose="02040602050305030304" pitchFamily="18" charset="0"/>
            </a:endParaRPr>
          </a:p>
        </c:rich>
      </c:tx>
      <c:layout/>
      <c:overlay val="0"/>
      <c:spPr>
        <a:noFill/>
        <a:ln>
          <a:noFill/>
        </a:ln>
        <a:effectLst/>
      </c:spPr>
    </c:title>
    <c:autoTitleDeleted val="0"/>
    <c:view3D>
      <c:rotX val="15"/>
      <c:rotY val="20"/>
      <c:rAngAx val="0"/>
      <c:perspective val="30"/>
    </c:view3D>
    <c:floor>
      <c:thickness val="0"/>
    </c:floor>
    <c:sideWall>
      <c:thickness val="0"/>
      <c:spPr>
        <a:noFill/>
        <a:ln>
          <a:noFill/>
        </a:ln>
        <a:effectLst/>
      </c:spPr>
    </c:sideWall>
    <c:backWall>
      <c:thickness val="0"/>
      <c:spPr>
        <a:noFill/>
        <a:ln>
          <a:noFill/>
        </a:ln>
        <a:effectLst/>
      </c:spPr>
    </c:backWall>
    <c:plotArea>
      <c:layout/>
      <c:bar3DChart>
        <c:barDir val="col"/>
        <c:grouping val="standard"/>
        <c:varyColors val="0"/>
        <c:ser>
          <c:idx val="0"/>
          <c:order val="0"/>
          <c:tx>
            <c:strRef>
              <c:f>Lapas1!$B$1</c:f>
              <c:strCache>
                <c:ptCount val="1"/>
                <c:pt idx="0">
                  <c:v>Pardavimas</c:v>
                </c:pt>
              </c:strCache>
            </c:strRef>
          </c:tx>
          <c:invertIfNegative val="0"/>
          <c:dPt>
            <c:idx val="0"/>
            <c:invertIfNegative val="0"/>
            <c:bubble3D val="0"/>
            <c:spPr>
              <a:solidFill>
                <a:schemeClr val="accent1"/>
              </a:solidFill>
              <a:ln>
                <a:noFill/>
              </a:ln>
              <a:effectLst>
                <a:outerShdw blurRad="63500" sx="102000" sy="102000" algn="ctr" rotWithShape="0">
                  <a:prstClr val="black">
                    <a:alpha val="20000"/>
                  </a:prstClr>
                </a:outerShdw>
              </a:effectLst>
            </c:spPr>
          </c:dPt>
          <c:dPt>
            <c:idx val="1"/>
            <c:invertIfNegative val="0"/>
            <c:bubble3D val="0"/>
            <c:spPr>
              <a:solidFill>
                <a:schemeClr val="accent2"/>
              </a:solidFill>
              <a:ln>
                <a:noFill/>
              </a:ln>
              <a:effectLst>
                <a:outerShdw blurRad="63500" sx="102000" sy="102000" algn="ctr" rotWithShape="0">
                  <a:prstClr val="black">
                    <a:alpha val="20000"/>
                  </a:prstClr>
                </a:outerShdw>
              </a:effectLst>
            </c:spPr>
          </c:dPt>
          <c:dPt>
            <c:idx val="2"/>
            <c:invertIfNegative val="0"/>
            <c:bubble3D val="0"/>
            <c:spPr>
              <a:solidFill>
                <a:schemeClr val="accent3"/>
              </a:solidFill>
              <a:ln>
                <a:noFill/>
              </a:ln>
              <a:effectLst>
                <a:outerShdw blurRad="63500" sx="102000" sy="102000" algn="ctr" rotWithShape="0">
                  <a:prstClr val="black">
                    <a:alpha val="20000"/>
                  </a:prstClr>
                </a:outerShdw>
              </a:effectLst>
            </c:spPr>
          </c:dPt>
          <c:dLbls>
            <c:dLbl>
              <c:idx val="3"/>
              <c:layout/>
              <c:tx>
                <c:rich>
                  <a:bodyPr/>
                  <a:lstStyle/>
                  <a:p>
                    <a:r>
                      <a:rPr lang="en-US" smtClean="0"/>
                      <a:t>0%</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2000" b="1">
                    <a:latin typeface="Book Antiqua" panose="02040602050305030304" pitchFamily="18"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Lapas1!$A$2:$A$5</c:f>
              <c:strCache>
                <c:ptCount val="4"/>
                <c:pt idx="0">
                  <c:v>Taip</c:v>
                </c:pt>
                <c:pt idx="1">
                  <c:v>Labiau taip nei ne</c:v>
                </c:pt>
                <c:pt idx="2">
                  <c:v>Labiau ne nei taip</c:v>
                </c:pt>
                <c:pt idx="3">
                  <c:v>Ne</c:v>
                </c:pt>
              </c:strCache>
            </c:strRef>
          </c:cat>
          <c:val>
            <c:numRef>
              <c:f>Lapas1!$B$2:$B$5</c:f>
              <c:numCache>
                <c:formatCode>0%</c:formatCode>
                <c:ptCount val="4"/>
                <c:pt idx="0">
                  <c:v>0.54</c:v>
                </c:pt>
                <c:pt idx="1">
                  <c:v>0.4</c:v>
                </c:pt>
                <c:pt idx="2">
                  <c:v>0.06</c:v>
                </c:pt>
                <c:pt idx="3" formatCode="0.00%">
                  <c:v>0</c:v>
                </c:pt>
              </c:numCache>
            </c:numRef>
          </c:val>
        </c:ser>
        <c:dLbls>
          <c:showLegendKey val="0"/>
          <c:showVal val="1"/>
          <c:showCatName val="0"/>
          <c:showSerName val="0"/>
          <c:showPercent val="0"/>
          <c:showBubbleSize val="0"/>
        </c:dLbls>
        <c:gapWidth val="150"/>
        <c:shape val="cylinder"/>
        <c:axId val="133041152"/>
        <c:axId val="133053440"/>
        <c:axId val="131098816"/>
      </c:bar3DChart>
      <c:catAx>
        <c:axId val="133041152"/>
        <c:scaling>
          <c:orientation val="minMax"/>
        </c:scaling>
        <c:delete val="0"/>
        <c:axPos val="b"/>
        <c:numFmt formatCode="General" sourceLinked="0"/>
        <c:majorTickMark val="none"/>
        <c:minorTickMark val="none"/>
        <c:tickLblPos val="nextTo"/>
        <c:txPr>
          <a:bodyPr/>
          <a:lstStyle/>
          <a:p>
            <a:pPr>
              <a:defRPr sz="1600"/>
            </a:pPr>
            <a:endParaRPr lang="lt-LT"/>
          </a:p>
        </c:txPr>
        <c:crossAx val="133053440"/>
        <c:crosses val="autoZero"/>
        <c:auto val="1"/>
        <c:lblAlgn val="ctr"/>
        <c:lblOffset val="100"/>
        <c:noMultiLvlLbl val="0"/>
      </c:catAx>
      <c:valAx>
        <c:axId val="133053440"/>
        <c:scaling>
          <c:orientation val="minMax"/>
        </c:scaling>
        <c:delete val="1"/>
        <c:axPos val="l"/>
        <c:numFmt formatCode="0%" sourceLinked="1"/>
        <c:majorTickMark val="none"/>
        <c:minorTickMark val="none"/>
        <c:tickLblPos val="nextTo"/>
        <c:crossAx val="133041152"/>
        <c:crosses val="autoZero"/>
        <c:crossBetween val="between"/>
      </c:valAx>
      <c:serAx>
        <c:axId val="131098816"/>
        <c:scaling>
          <c:orientation val="minMax"/>
        </c:scaling>
        <c:delete val="1"/>
        <c:axPos val="b"/>
        <c:majorTickMark val="out"/>
        <c:minorTickMark val="none"/>
        <c:tickLblPos val="nextTo"/>
        <c:crossAx val="133053440"/>
        <c:crosses val="autoZero"/>
      </c:serAx>
    </c:plotArea>
    <c:plotVisOnly val="1"/>
    <c:dispBlanksAs val="gap"/>
    <c:showDLblsOverMax val="0"/>
  </c:chart>
  <c:spPr>
    <a:noFill/>
    <a:ln>
      <a:noFill/>
    </a:ln>
    <a:effectLst/>
  </c:spPr>
  <c:txPr>
    <a:bodyPr/>
    <a:lstStyle/>
    <a:p>
      <a:pPr>
        <a:defRPr/>
      </a:pPr>
      <a:endParaRPr lang="lt-L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2128" b="1" i="0" u="none" strike="noStrike" kern="1200" cap="all" baseline="0">
                <a:solidFill>
                  <a:schemeClr val="accent1">
                    <a:lumMod val="50000"/>
                  </a:schemeClr>
                </a:solidFill>
                <a:latin typeface="+mn-lt"/>
                <a:ea typeface="+mn-ea"/>
                <a:cs typeface="+mn-cs"/>
              </a:defRPr>
            </a:pPr>
            <a:endParaRPr lang="lt-LT" sz="1800" dirty="0" smtClean="0">
              <a:solidFill>
                <a:schemeClr val="accent1">
                  <a:lumMod val="50000"/>
                </a:schemeClr>
              </a:solidFill>
              <a:latin typeface="Book Antiqua" panose="02040602050305030304" pitchFamily="18" charset="0"/>
            </a:endParaRPr>
          </a:p>
          <a:p>
            <a:pPr algn="l">
              <a:defRPr sz="2128" b="1" i="0" u="none" strike="noStrike" kern="1200" cap="all" baseline="0">
                <a:solidFill>
                  <a:schemeClr val="accent1">
                    <a:lumMod val="50000"/>
                  </a:schemeClr>
                </a:solidFill>
                <a:latin typeface="+mn-lt"/>
                <a:ea typeface="+mn-ea"/>
                <a:cs typeface="+mn-cs"/>
              </a:defRPr>
            </a:pPr>
            <a:endParaRPr lang="lt-LT" sz="1800" dirty="0" smtClean="0">
              <a:solidFill>
                <a:schemeClr val="accent1">
                  <a:lumMod val="50000"/>
                </a:schemeClr>
              </a:solidFill>
              <a:latin typeface="Book Antiqua" panose="02040602050305030304" pitchFamily="18" charset="0"/>
            </a:endParaRPr>
          </a:p>
          <a:p>
            <a:pPr algn="l">
              <a:defRPr sz="2128" b="1" i="0" u="none" strike="noStrike" kern="1200" cap="all" baseline="0">
                <a:solidFill>
                  <a:schemeClr val="accent1">
                    <a:lumMod val="50000"/>
                  </a:schemeClr>
                </a:solidFill>
                <a:latin typeface="+mn-lt"/>
                <a:ea typeface="+mn-ea"/>
                <a:cs typeface="+mn-cs"/>
              </a:defRPr>
            </a:pPr>
            <a:r>
              <a:rPr lang="en-GB" sz="1800" dirty="0" smtClean="0">
                <a:solidFill>
                  <a:schemeClr val="accent1">
                    <a:lumMod val="50000"/>
                  </a:schemeClr>
                </a:solidFill>
                <a:latin typeface="Book Antiqua" panose="02040602050305030304" pitchFamily="18" charset="0"/>
              </a:rPr>
              <a:t>1.</a:t>
            </a:r>
            <a:r>
              <a:rPr lang="lt-LT" sz="1800" dirty="0" smtClean="0">
                <a:solidFill>
                  <a:schemeClr val="accent1">
                    <a:lumMod val="50000"/>
                  </a:schemeClr>
                </a:solidFill>
                <a:latin typeface="Book Antiqua" panose="02040602050305030304" pitchFamily="18" charset="0"/>
              </a:rPr>
              <a:t>1.4</a:t>
            </a:r>
            <a:r>
              <a:rPr lang="en-GB" sz="1800" dirty="0" smtClean="0">
                <a:solidFill>
                  <a:schemeClr val="accent1">
                    <a:lumMod val="50000"/>
                  </a:schemeClr>
                </a:solidFill>
                <a:latin typeface="Book Antiqua" panose="02040602050305030304" pitchFamily="18" charset="0"/>
              </a:rPr>
              <a:t>.</a:t>
            </a:r>
            <a:r>
              <a:rPr lang="lt-LT" sz="1800" baseline="0" dirty="0" smtClean="0">
                <a:solidFill>
                  <a:schemeClr val="accent1">
                    <a:lumMod val="50000"/>
                  </a:schemeClr>
                </a:solidFill>
                <a:latin typeface="Book Antiqua" panose="02040602050305030304" pitchFamily="18" charset="0"/>
              </a:rPr>
              <a:t>  gimnazijos vadovų požiūris į </a:t>
            </a:r>
            <a:r>
              <a:rPr lang="lt-LT" sz="1800" baseline="0" dirty="0" err="1" smtClean="0">
                <a:solidFill>
                  <a:schemeClr val="accent1">
                    <a:lumMod val="50000"/>
                  </a:schemeClr>
                </a:solidFill>
                <a:latin typeface="Book Antiqua" panose="02040602050305030304" pitchFamily="18" charset="0"/>
              </a:rPr>
              <a:t>sup</a:t>
            </a:r>
            <a:r>
              <a:rPr lang="lt-LT" sz="1800" baseline="0" dirty="0" smtClean="0">
                <a:solidFill>
                  <a:schemeClr val="accent1">
                    <a:lumMod val="50000"/>
                  </a:schemeClr>
                </a:solidFill>
                <a:latin typeface="Book Antiqua" panose="02040602050305030304" pitchFamily="18" charset="0"/>
              </a:rPr>
              <a:t> mokinių </a:t>
            </a:r>
            <a:r>
              <a:rPr lang="lt-LT" sz="1800" baseline="0" dirty="0" err="1" smtClean="0">
                <a:solidFill>
                  <a:schemeClr val="accent1">
                    <a:lumMod val="50000"/>
                  </a:schemeClr>
                </a:solidFill>
                <a:latin typeface="Book Antiqua" panose="02040602050305030304" pitchFamily="18" charset="0"/>
              </a:rPr>
              <a:t>inkliuzinio</a:t>
            </a:r>
            <a:r>
              <a:rPr lang="lt-LT" sz="1800" baseline="0" dirty="0" smtClean="0">
                <a:solidFill>
                  <a:schemeClr val="accent1">
                    <a:lumMod val="50000"/>
                  </a:schemeClr>
                </a:solidFill>
                <a:latin typeface="Book Antiqua" panose="02040602050305030304" pitchFamily="18" charset="0"/>
              </a:rPr>
              <a:t> ugdymo svarbą</a:t>
            </a:r>
            <a:endParaRPr lang="en-US" sz="1800" dirty="0">
              <a:solidFill>
                <a:schemeClr val="accent1">
                  <a:lumMod val="50000"/>
                </a:schemeClr>
              </a:solidFill>
              <a:latin typeface="Book Antiqua" panose="02040602050305030304" pitchFamily="18" charset="0"/>
            </a:endParaRPr>
          </a:p>
        </c:rich>
      </c:tx>
      <c:layout/>
      <c:overlay val="0"/>
      <c:spPr>
        <a:noFill/>
        <a:ln>
          <a:noFill/>
        </a:ln>
        <a:effectLst/>
      </c:spPr>
    </c:title>
    <c:autoTitleDeleted val="0"/>
    <c:view3D>
      <c:rotX val="15"/>
      <c:rotY val="20"/>
      <c:rAngAx val="0"/>
      <c:perspective val="30"/>
    </c:view3D>
    <c:floor>
      <c:thickness val="0"/>
    </c:floor>
    <c:sideWall>
      <c:thickness val="0"/>
      <c:spPr>
        <a:noFill/>
        <a:ln>
          <a:noFill/>
        </a:ln>
        <a:effectLst/>
      </c:spPr>
    </c:sideWall>
    <c:backWall>
      <c:thickness val="0"/>
      <c:spPr>
        <a:noFill/>
        <a:ln>
          <a:noFill/>
        </a:ln>
        <a:effectLst/>
      </c:spPr>
    </c:backWall>
    <c:plotArea>
      <c:layout>
        <c:manualLayout>
          <c:layoutTarget val="inner"/>
          <c:xMode val="edge"/>
          <c:yMode val="edge"/>
          <c:x val="1.7455447999008399E-2"/>
          <c:y val="0.25986797611620549"/>
          <c:w val="0.96350224509298243"/>
          <c:h val="0.58438054161432063"/>
        </c:manualLayout>
      </c:layout>
      <c:bar3DChart>
        <c:barDir val="col"/>
        <c:grouping val="standard"/>
        <c:varyColors val="0"/>
        <c:ser>
          <c:idx val="0"/>
          <c:order val="0"/>
          <c:tx>
            <c:strRef>
              <c:f>Lapas1!$B$1</c:f>
              <c:strCache>
                <c:ptCount val="1"/>
                <c:pt idx="0">
                  <c:v>Pardavimas</c:v>
                </c:pt>
              </c:strCache>
            </c:strRef>
          </c:tx>
          <c:invertIfNegative val="0"/>
          <c:dPt>
            <c:idx val="0"/>
            <c:invertIfNegative val="0"/>
            <c:bubble3D val="0"/>
            <c:spPr>
              <a:solidFill>
                <a:schemeClr val="accent1"/>
              </a:solidFill>
              <a:ln>
                <a:noFill/>
              </a:ln>
              <a:effectLst>
                <a:outerShdw blurRad="63500" sx="102000" sy="102000" algn="ctr" rotWithShape="0">
                  <a:prstClr val="black">
                    <a:alpha val="20000"/>
                  </a:prstClr>
                </a:outerShdw>
              </a:effectLst>
            </c:spPr>
          </c:dPt>
          <c:dPt>
            <c:idx val="1"/>
            <c:invertIfNegative val="0"/>
            <c:bubble3D val="0"/>
            <c:spPr>
              <a:solidFill>
                <a:schemeClr val="accent2"/>
              </a:solidFill>
              <a:ln>
                <a:noFill/>
              </a:ln>
              <a:effectLst>
                <a:outerShdw blurRad="63500" sx="102000" sy="102000" algn="ctr" rotWithShape="0">
                  <a:prstClr val="black">
                    <a:alpha val="20000"/>
                  </a:prstClr>
                </a:outerShdw>
              </a:effectLst>
            </c:spPr>
          </c:dPt>
          <c:dPt>
            <c:idx val="2"/>
            <c:invertIfNegative val="0"/>
            <c:bubble3D val="0"/>
            <c:spPr>
              <a:solidFill>
                <a:schemeClr val="accent3"/>
              </a:solidFill>
              <a:ln>
                <a:noFill/>
              </a:ln>
              <a:effectLst>
                <a:outerShdw blurRad="63500" sx="102000" sy="102000" algn="ctr" rotWithShape="0">
                  <a:prstClr val="black">
                    <a:alpha val="20000"/>
                  </a:prstClr>
                </a:outerShdw>
              </a:effectLst>
            </c:spPr>
          </c:dPt>
          <c:dLbls>
            <c:dLbl>
              <c:idx val="3"/>
              <c:layout/>
              <c:tx>
                <c:rich>
                  <a:bodyPr/>
                  <a:lstStyle/>
                  <a:p>
                    <a:r>
                      <a:rPr lang="en-US" smtClean="0"/>
                      <a:t>0%</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2000" b="1">
                    <a:latin typeface="Book Antiqua" panose="02040602050305030304" pitchFamily="18"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Lapas1!$A$2:$A$5</c:f>
              <c:strCache>
                <c:ptCount val="4"/>
                <c:pt idx="0">
                  <c:v>Taip</c:v>
                </c:pt>
                <c:pt idx="1">
                  <c:v>Labiau taip nei ne</c:v>
                </c:pt>
                <c:pt idx="2">
                  <c:v>Labiau ne nei taip</c:v>
                </c:pt>
                <c:pt idx="3">
                  <c:v>Ne</c:v>
                </c:pt>
              </c:strCache>
            </c:strRef>
          </c:cat>
          <c:val>
            <c:numRef>
              <c:f>Lapas1!$B$2:$B$5</c:f>
              <c:numCache>
                <c:formatCode>0%</c:formatCode>
                <c:ptCount val="4"/>
                <c:pt idx="0">
                  <c:v>0.57999999999999996</c:v>
                </c:pt>
                <c:pt idx="1">
                  <c:v>0.4</c:v>
                </c:pt>
                <c:pt idx="2">
                  <c:v>0.02</c:v>
                </c:pt>
                <c:pt idx="3" formatCode="0.00%">
                  <c:v>0</c:v>
                </c:pt>
              </c:numCache>
            </c:numRef>
          </c:val>
        </c:ser>
        <c:dLbls>
          <c:showLegendKey val="0"/>
          <c:showVal val="1"/>
          <c:showCatName val="0"/>
          <c:showSerName val="0"/>
          <c:showPercent val="0"/>
          <c:showBubbleSize val="0"/>
        </c:dLbls>
        <c:gapWidth val="150"/>
        <c:shape val="cylinder"/>
        <c:axId val="133546368"/>
        <c:axId val="133554560"/>
        <c:axId val="131100160"/>
      </c:bar3DChart>
      <c:catAx>
        <c:axId val="133546368"/>
        <c:scaling>
          <c:orientation val="minMax"/>
        </c:scaling>
        <c:delete val="0"/>
        <c:axPos val="b"/>
        <c:numFmt formatCode="General" sourceLinked="0"/>
        <c:majorTickMark val="none"/>
        <c:minorTickMark val="none"/>
        <c:tickLblPos val="nextTo"/>
        <c:txPr>
          <a:bodyPr/>
          <a:lstStyle/>
          <a:p>
            <a:pPr>
              <a:defRPr sz="1600"/>
            </a:pPr>
            <a:endParaRPr lang="lt-LT"/>
          </a:p>
        </c:txPr>
        <c:crossAx val="133554560"/>
        <c:crosses val="autoZero"/>
        <c:auto val="1"/>
        <c:lblAlgn val="ctr"/>
        <c:lblOffset val="100"/>
        <c:noMultiLvlLbl val="0"/>
      </c:catAx>
      <c:valAx>
        <c:axId val="133554560"/>
        <c:scaling>
          <c:orientation val="minMax"/>
        </c:scaling>
        <c:delete val="1"/>
        <c:axPos val="l"/>
        <c:numFmt formatCode="0%" sourceLinked="1"/>
        <c:majorTickMark val="none"/>
        <c:minorTickMark val="none"/>
        <c:tickLblPos val="nextTo"/>
        <c:crossAx val="133546368"/>
        <c:crosses val="autoZero"/>
        <c:crossBetween val="between"/>
      </c:valAx>
      <c:serAx>
        <c:axId val="131100160"/>
        <c:scaling>
          <c:orientation val="minMax"/>
        </c:scaling>
        <c:delete val="1"/>
        <c:axPos val="b"/>
        <c:majorTickMark val="out"/>
        <c:minorTickMark val="none"/>
        <c:tickLblPos val="nextTo"/>
        <c:crossAx val="133554560"/>
        <c:crosses val="autoZero"/>
      </c:serAx>
    </c:plotArea>
    <c:plotVisOnly val="1"/>
    <c:dispBlanksAs val="gap"/>
    <c:showDLblsOverMax val="0"/>
  </c:chart>
  <c:spPr>
    <a:noFill/>
    <a:ln>
      <a:noFill/>
    </a:ln>
    <a:effectLst/>
  </c:spPr>
  <c:txPr>
    <a:bodyPr/>
    <a:lstStyle/>
    <a:p>
      <a:pPr>
        <a:defRPr/>
      </a:pPr>
      <a:endParaRPr lang="lt-LT"/>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accent1">
                    <a:lumMod val="50000"/>
                  </a:schemeClr>
                </a:solidFill>
                <a:latin typeface="+mn-lt"/>
                <a:ea typeface="+mn-ea"/>
                <a:cs typeface="+mn-cs"/>
              </a:defRPr>
            </a:pPr>
            <a:endParaRPr lang="lt-LT" sz="1800" dirty="0" smtClean="0">
              <a:solidFill>
                <a:schemeClr val="accent1">
                  <a:lumMod val="50000"/>
                </a:schemeClr>
              </a:solidFill>
            </a:endParaRPr>
          </a:p>
          <a:p>
            <a:pPr>
              <a:defRPr sz="2128" b="1" i="0" u="none" strike="noStrike" kern="1200" cap="all" baseline="0">
                <a:solidFill>
                  <a:schemeClr val="accent1">
                    <a:lumMod val="50000"/>
                  </a:schemeClr>
                </a:solidFill>
                <a:latin typeface="+mn-lt"/>
                <a:ea typeface="+mn-ea"/>
                <a:cs typeface="+mn-cs"/>
              </a:defRPr>
            </a:pPr>
            <a:r>
              <a:rPr lang="lt-LT" sz="1800" dirty="0" smtClean="0">
                <a:solidFill>
                  <a:schemeClr val="accent1">
                    <a:lumMod val="50000"/>
                  </a:schemeClr>
                </a:solidFill>
                <a:latin typeface="Book Antiqua" panose="02040602050305030304" pitchFamily="18" charset="0"/>
              </a:rPr>
              <a:t>1</a:t>
            </a:r>
            <a:r>
              <a:rPr lang="en-GB" sz="1800" dirty="0" smtClean="0">
                <a:solidFill>
                  <a:schemeClr val="accent1">
                    <a:lumMod val="50000"/>
                  </a:schemeClr>
                </a:solidFill>
                <a:latin typeface="Book Antiqua" panose="02040602050305030304" pitchFamily="18" charset="0"/>
              </a:rPr>
              <a:t>.</a:t>
            </a:r>
            <a:r>
              <a:rPr lang="lt-LT" sz="1800" dirty="0" smtClean="0">
                <a:solidFill>
                  <a:schemeClr val="accent1">
                    <a:lumMod val="50000"/>
                  </a:schemeClr>
                </a:solidFill>
                <a:latin typeface="Book Antiqua" panose="02040602050305030304" pitchFamily="18" charset="0"/>
              </a:rPr>
              <a:t>1.5</a:t>
            </a:r>
            <a:r>
              <a:rPr lang="en-GB" sz="2000" dirty="0" smtClean="0">
                <a:solidFill>
                  <a:schemeClr val="accent1">
                    <a:lumMod val="50000"/>
                  </a:schemeClr>
                </a:solidFill>
                <a:latin typeface="Book Antiqua" panose="02040602050305030304" pitchFamily="18" charset="0"/>
              </a:rPr>
              <a:t>.</a:t>
            </a:r>
            <a:r>
              <a:rPr lang="lt-LT" sz="2000" baseline="0" dirty="0" smtClean="0">
                <a:solidFill>
                  <a:schemeClr val="accent1">
                    <a:lumMod val="50000"/>
                  </a:schemeClr>
                </a:solidFill>
                <a:latin typeface="Book Antiqua" panose="02040602050305030304" pitchFamily="18" charset="0"/>
              </a:rPr>
              <a:t>  </a:t>
            </a:r>
            <a:r>
              <a:rPr lang="lt-LT" sz="2000" baseline="0" dirty="0" smtClean="0">
                <a:solidFill>
                  <a:schemeClr val="accent1">
                    <a:lumMod val="50000"/>
                  </a:schemeClr>
                </a:solidFill>
                <a:latin typeface="Book Antiqua" panose="02040602050305030304" pitchFamily="18" charset="0"/>
                <a:cs typeface="Arial" panose="020B0604020202020204" pitchFamily="34" charset="0"/>
              </a:rPr>
              <a:t>mokytojų nuostatos ir pasirengimas įgyvendinti  </a:t>
            </a:r>
            <a:r>
              <a:rPr lang="lt-LT" sz="2000" baseline="0" dirty="0" err="1" smtClean="0">
                <a:solidFill>
                  <a:schemeClr val="accent1">
                    <a:lumMod val="50000"/>
                  </a:schemeClr>
                </a:solidFill>
                <a:latin typeface="Book Antiqua" panose="02040602050305030304" pitchFamily="18" charset="0"/>
                <a:cs typeface="Arial" panose="020B0604020202020204" pitchFamily="34" charset="0"/>
              </a:rPr>
              <a:t>inkliuzinį</a:t>
            </a:r>
            <a:r>
              <a:rPr lang="lt-LT" sz="2000" baseline="0" dirty="0" smtClean="0">
                <a:solidFill>
                  <a:schemeClr val="accent1">
                    <a:lumMod val="50000"/>
                  </a:schemeClr>
                </a:solidFill>
                <a:latin typeface="Book Antiqua" panose="02040602050305030304" pitchFamily="18" charset="0"/>
                <a:cs typeface="Arial" panose="020B0604020202020204" pitchFamily="34" charset="0"/>
              </a:rPr>
              <a:t> ugdymą</a:t>
            </a:r>
            <a:endParaRPr lang="en-US" sz="2000" dirty="0">
              <a:solidFill>
                <a:schemeClr val="accent1">
                  <a:lumMod val="50000"/>
                </a:schemeClr>
              </a:solidFill>
              <a:latin typeface="Book Antiqua" panose="02040602050305030304" pitchFamily="18" charset="0"/>
              <a:cs typeface="Arial" panose="020B0604020202020204" pitchFamily="34" charset="0"/>
            </a:endParaRPr>
          </a:p>
        </c:rich>
      </c:tx>
      <c:layout/>
      <c:overlay val="0"/>
      <c:spPr>
        <a:noFill/>
        <a:ln>
          <a:noFill/>
        </a:ln>
        <a:effectLst/>
      </c:spPr>
    </c:title>
    <c:autoTitleDeleted val="0"/>
    <c:view3D>
      <c:rotX val="15"/>
      <c:rotY val="20"/>
      <c:rAngAx val="0"/>
      <c:perspective val="30"/>
    </c:view3D>
    <c:floor>
      <c:thickness val="0"/>
    </c:floor>
    <c:sideWall>
      <c:thickness val="0"/>
      <c:spPr>
        <a:noFill/>
        <a:ln>
          <a:noFill/>
        </a:ln>
        <a:effectLst/>
      </c:spPr>
    </c:sideWall>
    <c:backWall>
      <c:thickness val="0"/>
      <c:spPr>
        <a:noFill/>
        <a:ln>
          <a:noFill/>
        </a:ln>
        <a:effectLst/>
      </c:spPr>
    </c:backWall>
    <c:plotArea>
      <c:layout/>
      <c:bar3DChart>
        <c:barDir val="col"/>
        <c:grouping val="standard"/>
        <c:varyColors val="0"/>
        <c:ser>
          <c:idx val="0"/>
          <c:order val="0"/>
          <c:tx>
            <c:strRef>
              <c:f>Lapas1!$B$1</c:f>
              <c:strCache>
                <c:ptCount val="1"/>
                <c:pt idx="0">
                  <c:v>Pardavimas</c:v>
                </c:pt>
              </c:strCache>
            </c:strRef>
          </c:tx>
          <c:invertIfNegative val="0"/>
          <c:dPt>
            <c:idx val="0"/>
            <c:invertIfNegative val="0"/>
            <c:bubble3D val="0"/>
            <c:spPr>
              <a:solidFill>
                <a:schemeClr val="accent1"/>
              </a:solidFill>
              <a:ln>
                <a:noFill/>
              </a:ln>
              <a:effectLst>
                <a:outerShdw blurRad="63500" sx="102000" sy="102000" algn="ctr" rotWithShape="0">
                  <a:prstClr val="black">
                    <a:alpha val="20000"/>
                  </a:prstClr>
                </a:outerShdw>
              </a:effectLst>
            </c:spPr>
          </c:dPt>
          <c:dPt>
            <c:idx val="1"/>
            <c:invertIfNegative val="0"/>
            <c:bubble3D val="0"/>
            <c:spPr>
              <a:solidFill>
                <a:schemeClr val="accent2"/>
              </a:solidFill>
              <a:ln>
                <a:noFill/>
              </a:ln>
              <a:effectLst>
                <a:outerShdw blurRad="63500" sx="102000" sy="102000" algn="ctr" rotWithShape="0">
                  <a:prstClr val="black">
                    <a:alpha val="20000"/>
                  </a:prstClr>
                </a:outerShdw>
              </a:effectLst>
            </c:spPr>
          </c:dPt>
          <c:dPt>
            <c:idx val="2"/>
            <c:invertIfNegative val="0"/>
            <c:bubble3D val="0"/>
            <c:spPr>
              <a:solidFill>
                <a:schemeClr val="accent3"/>
              </a:solidFill>
              <a:ln>
                <a:noFill/>
              </a:ln>
              <a:effectLst>
                <a:outerShdw blurRad="63500" sx="102000" sy="102000" algn="ctr" rotWithShape="0">
                  <a:prstClr val="black">
                    <a:alpha val="20000"/>
                  </a:prstClr>
                </a:outerShdw>
              </a:effectLst>
            </c:spPr>
          </c:dPt>
          <c:dLbls>
            <c:dLbl>
              <c:idx val="3"/>
              <c:layout/>
              <c:tx>
                <c:rich>
                  <a:bodyPr/>
                  <a:lstStyle/>
                  <a:p>
                    <a:r>
                      <a:rPr lang="en-US" smtClean="0"/>
                      <a:t>0%</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2000" b="1">
                    <a:latin typeface="Book Antiqua" panose="02040602050305030304" pitchFamily="18"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Lapas1!$A$2:$A$5</c:f>
              <c:strCache>
                <c:ptCount val="4"/>
                <c:pt idx="0">
                  <c:v>Taip</c:v>
                </c:pt>
                <c:pt idx="1">
                  <c:v>Labiau taip nei ne</c:v>
                </c:pt>
                <c:pt idx="2">
                  <c:v>Labiau ne nei taip</c:v>
                </c:pt>
                <c:pt idx="3">
                  <c:v>Ne</c:v>
                </c:pt>
              </c:strCache>
            </c:strRef>
          </c:cat>
          <c:val>
            <c:numRef>
              <c:f>Lapas1!$B$2:$B$5</c:f>
              <c:numCache>
                <c:formatCode>0%</c:formatCode>
                <c:ptCount val="4"/>
                <c:pt idx="0">
                  <c:v>0.54</c:v>
                </c:pt>
                <c:pt idx="1">
                  <c:v>0.44</c:v>
                </c:pt>
                <c:pt idx="2">
                  <c:v>0.02</c:v>
                </c:pt>
                <c:pt idx="3" formatCode="0.00%">
                  <c:v>0</c:v>
                </c:pt>
              </c:numCache>
            </c:numRef>
          </c:val>
        </c:ser>
        <c:dLbls>
          <c:showLegendKey val="0"/>
          <c:showVal val="1"/>
          <c:showCatName val="0"/>
          <c:showSerName val="0"/>
          <c:showPercent val="0"/>
          <c:showBubbleSize val="0"/>
        </c:dLbls>
        <c:gapWidth val="150"/>
        <c:shape val="cylinder"/>
        <c:axId val="133469696"/>
        <c:axId val="133473792"/>
        <c:axId val="133457664"/>
      </c:bar3DChart>
      <c:catAx>
        <c:axId val="133469696"/>
        <c:scaling>
          <c:orientation val="minMax"/>
        </c:scaling>
        <c:delete val="0"/>
        <c:axPos val="b"/>
        <c:numFmt formatCode="General" sourceLinked="0"/>
        <c:majorTickMark val="none"/>
        <c:minorTickMark val="none"/>
        <c:tickLblPos val="nextTo"/>
        <c:txPr>
          <a:bodyPr/>
          <a:lstStyle/>
          <a:p>
            <a:pPr>
              <a:defRPr sz="1600"/>
            </a:pPr>
            <a:endParaRPr lang="lt-LT"/>
          </a:p>
        </c:txPr>
        <c:crossAx val="133473792"/>
        <c:crosses val="autoZero"/>
        <c:auto val="1"/>
        <c:lblAlgn val="ctr"/>
        <c:lblOffset val="100"/>
        <c:noMultiLvlLbl val="0"/>
      </c:catAx>
      <c:valAx>
        <c:axId val="133473792"/>
        <c:scaling>
          <c:orientation val="minMax"/>
        </c:scaling>
        <c:delete val="1"/>
        <c:axPos val="l"/>
        <c:numFmt formatCode="0%" sourceLinked="1"/>
        <c:majorTickMark val="none"/>
        <c:minorTickMark val="none"/>
        <c:tickLblPos val="nextTo"/>
        <c:crossAx val="133469696"/>
        <c:crosses val="autoZero"/>
        <c:crossBetween val="between"/>
      </c:valAx>
      <c:serAx>
        <c:axId val="133457664"/>
        <c:scaling>
          <c:orientation val="minMax"/>
        </c:scaling>
        <c:delete val="1"/>
        <c:axPos val="b"/>
        <c:majorTickMark val="out"/>
        <c:minorTickMark val="none"/>
        <c:tickLblPos val="nextTo"/>
        <c:crossAx val="133473792"/>
        <c:crosses val="autoZero"/>
      </c:serAx>
    </c:plotArea>
    <c:plotVisOnly val="1"/>
    <c:dispBlanksAs val="gap"/>
    <c:showDLblsOverMax val="0"/>
  </c:chart>
  <c:spPr>
    <a:noFill/>
    <a:ln>
      <a:noFill/>
    </a:ln>
    <a:effectLst/>
  </c:spPr>
  <c:txPr>
    <a:bodyPr/>
    <a:lstStyle/>
    <a:p>
      <a:pPr>
        <a:defRPr/>
      </a:pPr>
      <a:endParaRPr lang="lt-LT"/>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accent1">
                    <a:lumMod val="50000"/>
                  </a:schemeClr>
                </a:solidFill>
                <a:latin typeface="Arial" panose="020B0604020202020204" pitchFamily="34" charset="0"/>
                <a:ea typeface="+mn-ea"/>
                <a:cs typeface="Arial" panose="020B0604020202020204" pitchFamily="34" charset="0"/>
              </a:defRPr>
            </a:pPr>
            <a:r>
              <a:rPr lang="en-GB" sz="1800" dirty="0" smtClean="0">
                <a:solidFill>
                  <a:schemeClr val="accent1">
                    <a:lumMod val="50000"/>
                  </a:schemeClr>
                </a:solidFill>
                <a:latin typeface="Book Antiqua" panose="02040602050305030304" pitchFamily="18" charset="0"/>
                <a:cs typeface="Arial" panose="020B0604020202020204" pitchFamily="34" charset="0"/>
              </a:rPr>
              <a:t>1.</a:t>
            </a:r>
            <a:r>
              <a:rPr lang="lt-LT" sz="1800" dirty="0" smtClean="0">
                <a:solidFill>
                  <a:schemeClr val="accent1">
                    <a:lumMod val="50000"/>
                  </a:schemeClr>
                </a:solidFill>
                <a:latin typeface="Book Antiqua" panose="02040602050305030304" pitchFamily="18" charset="0"/>
                <a:cs typeface="Arial" panose="020B0604020202020204" pitchFamily="34" charset="0"/>
              </a:rPr>
              <a:t>1.6</a:t>
            </a:r>
            <a:r>
              <a:rPr lang="en-GB" sz="1800" dirty="0" smtClean="0">
                <a:solidFill>
                  <a:schemeClr val="accent1">
                    <a:lumMod val="50000"/>
                  </a:schemeClr>
                </a:solidFill>
                <a:latin typeface="Book Antiqua" panose="02040602050305030304" pitchFamily="18" charset="0"/>
                <a:cs typeface="Arial" panose="020B0604020202020204" pitchFamily="34" charset="0"/>
              </a:rPr>
              <a:t>.</a:t>
            </a:r>
            <a:r>
              <a:rPr lang="lt-LT" sz="1800" baseline="0" dirty="0" smtClean="0">
                <a:solidFill>
                  <a:schemeClr val="accent1">
                    <a:lumMod val="50000"/>
                  </a:schemeClr>
                </a:solidFill>
                <a:latin typeface="Book Antiqua" panose="02040602050305030304" pitchFamily="18" charset="0"/>
                <a:cs typeface="Arial" panose="020B0604020202020204" pitchFamily="34" charset="0"/>
              </a:rPr>
              <a:t>  mokytojų  žinios ir supratimas apie mokinių </a:t>
            </a:r>
            <a:r>
              <a:rPr lang="lt-LT" sz="1800" baseline="0" dirty="0" err="1" smtClean="0">
                <a:solidFill>
                  <a:schemeClr val="accent1">
                    <a:lumMod val="50000"/>
                  </a:schemeClr>
                </a:solidFill>
                <a:latin typeface="Book Antiqua" panose="02040602050305030304" pitchFamily="18" charset="0"/>
                <a:cs typeface="Arial" panose="020B0604020202020204" pitchFamily="34" charset="0"/>
              </a:rPr>
              <a:t>sup</a:t>
            </a:r>
            <a:r>
              <a:rPr lang="lt-LT" sz="1800" baseline="0" dirty="0" smtClean="0">
                <a:solidFill>
                  <a:schemeClr val="accent1">
                    <a:lumMod val="50000"/>
                  </a:schemeClr>
                </a:solidFill>
                <a:latin typeface="Book Antiqua" panose="02040602050305030304" pitchFamily="18" charset="0"/>
                <a:cs typeface="Arial" panose="020B0604020202020204" pitchFamily="34" charset="0"/>
              </a:rPr>
              <a:t>  </a:t>
            </a:r>
            <a:r>
              <a:rPr lang="lt-LT" sz="1800" baseline="0" dirty="0" err="1" smtClean="0">
                <a:solidFill>
                  <a:schemeClr val="accent1">
                    <a:lumMod val="50000"/>
                  </a:schemeClr>
                </a:solidFill>
                <a:latin typeface="Book Antiqua" panose="02040602050305030304" pitchFamily="18" charset="0"/>
                <a:cs typeface="Arial" panose="020B0604020202020204" pitchFamily="34" charset="0"/>
              </a:rPr>
              <a:t>poreikiUs</a:t>
            </a:r>
            <a:r>
              <a:rPr lang="lt-LT" sz="1800" baseline="0" dirty="0" smtClean="0">
                <a:solidFill>
                  <a:schemeClr val="accent1">
                    <a:lumMod val="50000"/>
                  </a:schemeClr>
                </a:solidFill>
                <a:latin typeface="Book Antiqua" panose="02040602050305030304" pitchFamily="18" charset="0"/>
                <a:cs typeface="Arial" panose="020B0604020202020204" pitchFamily="34" charset="0"/>
              </a:rPr>
              <a:t> </a:t>
            </a:r>
            <a:endParaRPr lang="en-US" sz="1800" dirty="0">
              <a:solidFill>
                <a:schemeClr val="accent1">
                  <a:lumMod val="50000"/>
                </a:schemeClr>
              </a:solidFill>
              <a:latin typeface="Book Antiqua" panose="02040602050305030304" pitchFamily="18" charset="0"/>
              <a:cs typeface="Arial" panose="020B0604020202020204" pitchFamily="34" charset="0"/>
            </a:endParaRPr>
          </a:p>
        </c:rich>
      </c:tx>
      <c:layout/>
      <c:overlay val="0"/>
      <c:spPr>
        <a:noFill/>
        <a:ln>
          <a:noFill/>
        </a:ln>
        <a:effectLst/>
      </c:spPr>
    </c:title>
    <c:autoTitleDeleted val="0"/>
    <c:view3D>
      <c:rotX val="15"/>
      <c:rotY val="20"/>
      <c:rAngAx val="0"/>
      <c:perspective val="30"/>
    </c:view3D>
    <c:floor>
      <c:thickness val="0"/>
    </c:floor>
    <c:sideWall>
      <c:thickness val="0"/>
      <c:spPr>
        <a:noFill/>
        <a:ln>
          <a:noFill/>
        </a:ln>
        <a:effectLst/>
      </c:spPr>
    </c:sideWall>
    <c:backWall>
      <c:thickness val="0"/>
      <c:spPr>
        <a:noFill/>
        <a:ln>
          <a:noFill/>
        </a:ln>
        <a:effectLst/>
      </c:spPr>
    </c:backWall>
    <c:plotArea>
      <c:layout>
        <c:manualLayout>
          <c:layoutTarget val="inner"/>
          <c:xMode val="edge"/>
          <c:yMode val="edge"/>
          <c:x val="2.6976601453012984E-2"/>
          <c:y val="0.10727645989138732"/>
          <c:w val="0.96508910400198322"/>
          <c:h val="0.69766818244789774"/>
        </c:manualLayout>
      </c:layout>
      <c:bar3DChart>
        <c:barDir val="col"/>
        <c:grouping val="standard"/>
        <c:varyColors val="0"/>
        <c:ser>
          <c:idx val="0"/>
          <c:order val="0"/>
          <c:tx>
            <c:strRef>
              <c:f>Lapas1!$B$1</c:f>
              <c:strCache>
                <c:ptCount val="1"/>
                <c:pt idx="0">
                  <c:v>Pardavimas</c:v>
                </c:pt>
              </c:strCache>
            </c:strRef>
          </c:tx>
          <c:invertIfNegative val="0"/>
          <c:dPt>
            <c:idx val="0"/>
            <c:invertIfNegative val="0"/>
            <c:bubble3D val="0"/>
            <c:spPr>
              <a:solidFill>
                <a:schemeClr val="accent1"/>
              </a:solidFill>
              <a:ln>
                <a:noFill/>
              </a:ln>
              <a:effectLst>
                <a:outerShdw blurRad="63500" sx="102000" sy="102000" algn="ctr" rotWithShape="0">
                  <a:prstClr val="black">
                    <a:alpha val="20000"/>
                  </a:prstClr>
                </a:outerShdw>
              </a:effectLst>
            </c:spPr>
          </c:dPt>
          <c:dPt>
            <c:idx val="1"/>
            <c:invertIfNegative val="0"/>
            <c:bubble3D val="0"/>
            <c:spPr>
              <a:solidFill>
                <a:schemeClr val="accent2"/>
              </a:solidFill>
              <a:ln>
                <a:noFill/>
              </a:ln>
              <a:effectLst>
                <a:outerShdw blurRad="63500" sx="102000" sy="102000" algn="ctr" rotWithShape="0">
                  <a:prstClr val="black">
                    <a:alpha val="20000"/>
                  </a:prstClr>
                </a:outerShdw>
              </a:effectLst>
            </c:spPr>
          </c:dPt>
          <c:dPt>
            <c:idx val="2"/>
            <c:invertIfNegative val="0"/>
            <c:bubble3D val="0"/>
            <c:spPr>
              <a:solidFill>
                <a:schemeClr val="accent3"/>
              </a:solidFill>
              <a:ln>
                <a:noFill/>
              </a:ln>
              <a:effectLst>
                <a:outerShdw blurRad="63500" sx="102000" sy="102000" algn="ctr" rotWithShape="0">
                  <a:prstClr val="black">
                    <a:alpha val="20000"/>
                  </a:prstClr>
                </a:outerShdw>
              </a:effectLst>
            </c:spPr>
          </c:dPt>
          <c:dLbls>
            <c:dLbl>
              <c:idx val="3"/>
              <c:layout/>
              <c:tx>
                <c:rich>
                  <a:bodyPr/>
                  <a:lstStyle/>
                  <a:p>
                    <a:r>
                      <a:rPr lang="en-US" smtClean="0"/>
                      <a:t>0,%</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2000" b="1">
                    <a:latin typeface="Book Antiqua" panose="02040602050305030304" pitchFamily="18"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Lapas1!$A$2:$A$5</c:f>
              <c:strCache>
                <c:ptCount val="4"/>
                <c:pt idx="0">
                  <c:v>Taip</c:v>
                </c:pt>
                <c:pt idx="1">
                  <c:v>Labiau taip nei ne</c:v>
                </c:pt>
                <c:pt idx="2">
                  <c:v>Labiau ne nei taip</c:v>
                </c:pt>
                <c:pt idx="3">
                  <c:v>Ne</c:v>
                </c:pt>
              </c:strCache>
            </c:strRef>
          </c:cat>
          <c:val>
            <c:numRef>
              <c:f>Lapas1!$B$2:$B$5</c:f>
              <c:numCache>
                <c:formatCode>0%</c:formatCode>
                <c:ptCount val="4"/>
                <c:pt idx="0">
                  <c:v>0.56000000000000005</c:v>
                </c:pt>
                <c:pt idx="1">
                  <c:v>0.32</c:v>
                </c:pt>
                <c:pt idx="2">
                  <c:v>0.12</c:v>
                </c:pt>
                <c:pt idx="3" formatCode="0.00%">
                  <c:v>0</c:v>
                </c:pt>
              </c:numCache>
            </c:numRef>
          </c:val>
        </c:ser>
        <c:dLbls>
          <c:showLegendKey val="0"/>
          <c:showVal val="1"/>
          <c:showCatName val="0"/>
          <c:showSerName val="0"/>
          <c:showPercent val="0"/>
          <c:showBubbleSize val="0"/>
        </c:dLbls>
        <c:gapWidth val="150"/>
        <c:shape val="cylinder"/>
        <c:axId val="133257856"/>
        <c:axId val="133261952"/>
        <c:axId val="133459008"/>
      </c:bar3DChart>
      <c:catAx>
        <c:axId val="133257856"/>
        <c:scaling>
          <c:orientation val="minMax"/>
        </c:scaling>
        <c:delete val="0"/>
        <c:axPos val="b"/>
        <c:numFmt formatCode="General" sourceLinked="0"/>
        <c:majorTickMark val="none"/>
        <c:minorTickMark val="none"/>
        <c:tickLblPos val="nextTo"/>
        <c:txPr>
          <a:bodyPr/>
          <a:lstStyle/>
          <a:p>
            <a:pPr>
              <a:defRPr sz="1600"/>
            </a:pPr>
            <a:endParaRPr lang="lt-LT"/>
          </a:p>
        </c:txPr>
        <c:crossAx val="133261952"/>
        <c:crosses val="autoZero"/>
        <c:auto val="1"/>
        <c:lblAlgn val="ctr"/>
        <c:lblOffset val="100"/>
        <c:noMultiLvlLbl val="0"/>
      </c:catAx>
      <c:valAx>
        <c:axId val="133261952"/>
        <c:scaling>
          <c:orientation val="minMax"/>
        </c:scaling>
        <c:delete val="1"/>
        <c:axPos val="l"/>
        <c:numFmt formatCode="0%" sourceLinked="1"/>
        <c:majorTickMark val="none"/>
        <c:minorTickMark val="none"/>
        <c:tickLblPos val="nextTo"/>
        <c:crossAx val="133257856"/>
        <c:crosses val="autoZero"/>
        <c:crossBetween val="between"/>
      </c:valAx>
      <c:serAx>
        <c:axId val="133459008"/>
        <c:scaling>
          <c:orientation val="minMax"/>
        </c:scaling>
        <c:delete val="1"/>
        <c:axPos val="b"/>
        <c:majorTickMark val="out"/>
        <c:minorTickMark val="none"/>
        <c:tickLblPos val="nextTo"/>
        <c:crossAx val="133261952"/>
        <c:crosses val="autoZero"/>
      </c:serAx>
    </c:plotArea>
    <c:plotVisOnly val="1"/>
    <c:dispBlanksAs val="gap"/>
    <c:showDLblsOverMax val="0"/>
  </c:chart>
  <c:spPr>
    <a:noFill/>
    <a:ln>
      <a:noFill/>
    </a:ln>
    <a:effectLst/>
  </c:spPr>
  <c:txPr>
    <a:bodyPr/>
    <a:lstStyle/>
    <a:p>
      <a:pPr>
        <a:defRPr/>
      </a:pPr>
      <a:endParaRPr lang="lt-LT"/>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accent1">
                    <a:lumMod val="50000"/>
                  </a:schemeClr>
                </a:solidFill>
                <a:latin typeface="Book Antiqua" panose="02040602050305030304" pitchFamily="18" charset="0"/>
                <a:ea typeface="+mn-ea"/>
                <a:cs typeface="Arial" panose="020B0604020202020204" pitchFamily="34" charset="0"/>
              </a:defRPr>
            </a:pPr>
            <a:endParaRPr lang="lt-LT" sz="1800" dirty="0" smtClean="0">
              <a:solidFill>
                <a:schemeClr val="accent1">
                  <a:lumMod val="50000"/>
                </a:schemeClr>
              </a:solidFill>
              <a:latin typeface="Book Antiqua" panose="02040602050305030304" pitchFamily="18" charset="0"/>
              <a:cs typeface="Arial" panose="020B0604020202020204" pitchFamily="34" charset="0"/>
            </a:endParaRPr>
          </a:p>
          <a:p>
            <a:pPr>
              <a:defRPr sz="2128" b="1" i="0" u="none" strike="noStrike" kern="1200" cap="all" baseline="0">
                <a:solidFill>
                  <a:schemeClr val="accent1">
                    <a:lumMod val="50000"/>
                  </a:schemeClr>
                </a:solidFill>
                <a:latin typeface="Book Antiqua" panose="02040602050305030304" pitchFamily="18" charset="0"/>
                <a:ea typeface="+mn-ea"/>
                <a:cs typeface="Arial" panose="020B0604020202020204" pitchFamily="34" charset="0"/>
              </a:defRPr>
            </a:pPr>
            <a:endParaRPr lang="lt-LT" sz="1800" dirty="0" smtClean="0">
              <a:solidFill>
                <a:schemeClr val="accent1">
                  <a:lumMod val="50000"/>
                </a:schemeClr>
              </a:solidFill>
              <a:latin typeface="Book Antiqua" panose="02040602050305030304" pitchFamily="18" charset="0"/>
              <a:cs typeface="Arial" panose="020B0604020202020204" pitchFamily="34" charset="0"/>
            </a:endParaRPr>
          </a:p>
          <a:p>
            <a:pPr>
              <a:defRPr sz="2128" b="1" i="0" u="none" strike="noStrike" kern="1200" cap="all" baseline="0">
                <a:solidFill>
                  <a:schemeClr val="accent1">
                    <a:lumMod val="50000"/>
                  </a:schemeClr>
                </a:solidFill>
                <a:latin typeface="Book Antiqua" panose="02040602050305030304" pitchFamily="18" charset="0"/>
                <a:ea typeface="+mn-ea"/>
                <a:cs typeface="Arial" panose="020B0604020202020204" pitchFamily="34" charset="0"/>
              </a:defRPr>
            </a:pPr>
            <a:r>
              <a:rPr lang="en-GB" sz="1800" dirty="0" smtClean="0">
                <a:solidFill>
                  <a:schemeClr val="accent1">
                    <a:lumMod val="50000"/>
                  </a:schemeClr>
                </a:solidFill>
                <a:latin typeface="Book Antiqua" panose="02040602050305030304" pitchFamily="18" charset="0"/>
                <a:cs typeface="Arial" panose="020B0604020202020204" pitchFamily="34" charset="0"/>
              </a:rPr>
              <a:t>1.</a:t>
            </a:r>
            <a:r>
              <a:rPr lang="lt-LT" sz="1800" dirty="0" smtClean="0">
                <a:solidFill>
                  <a:schemeClr val="accent1">
                    <a:lumMod val="50000"/>
                  </a:schemeClr>
                </a:solidFill>
                <a:latin typeface="Book Antiqua" panose="02040602050305030304" pitchFamily="18" charset="0"/>
                <a:cs typeface="Arial" panose="020B0604020202020204" pitchFamily="34" charset="0"/>
              </a:rPr>
              <a:t>1.7</a:t>
            </a:r>
            <a:r>
              <a:rPr lang="en-GB" sz="1800" dirty="0" smtClean="0">
                <a:solidFill>
                  <a:schemeClr val="accent1">
                    <a:lumMod val="50000"/>
                  </a:schemeClr>
                </a:solidFill>
                <a:latin typeface="Book Antiqua" panose="02040602050305030304" pitchFamily="18" charset="0"/>
                <a:cs typeface="Arial" panose="020B0604020202020204" pitchFamily="34" charset="0"/>
              </a:rPr>
              <a:t>.</a:t>
            </a:r>
            <a:r>
              <a:rPr lang="lt-LT" sz="1800" baseline="0" dirty="0" smtClean="0">
                <a:solidFill>
                  <a:schemeClr val="accent1">
                    <a:lumMod val="50000"/>
                  </a:schemeClr>
                </a:solidFill>
                <a:latin typeface="Book Antiqua" panose="02040602050305030304" pitchFamily="18" charset="0"/>
                <a:cs typeface="Arial" panose="020B0604020202020204" pitchFamily="34" charset="0"/>
              </a:rPr>
              <a:t>  tėvų bendruomenės pritarimas, kad gimnazijoje ugdytųsi  įvairių poreikių vaikai</a:t>
            </a:r>
            <a:endParaRPr lang="en-US" sz="1800" dirty="0">
              <a:solidFill>
                <a:schemeClr val="accent1">
                  <a:lumMod val="50000"/>
                </a:schemeClr>
              </a:solidFill>
              <a:latin typeface="Book Antiqua" panose="02040602050305030304" pitchFamily="18" charset="0"/>
              <a:cs typeface="Arial" panose="020B0604020202020204" pitchFamily="34" charset="0"/>
            </a:endParaRPr>
          </a:p>
        </c:rich>
      </c:tx>
      <c:layout/>
      <c:overlay val="0"/>
      <c:spPr>
        <a:noFill/>
        <a:ln>
          <a:noFill/>
        </a:ln>
        <a:effectLst/>
      </c:spPr>
    </c:title>
    <c:autoTitleDeleted val="0"/>
    <c:view3D>
      <c:rotX val="15"/>
      <c:rotY val="20"/>
      <c:rAngAx val="0"/>
      <c:perspective val="30"/>
    </c:view3D>
    <c:floor>
      <c:thickness val="0"/>
    </c:floor>
    <c:sideWall>
      <c:thickness val="0"/>
      <c:spPr>
        <a:noFill/>
        <a:ln>
          <a:noFill/>
        </a:ln>
        <a:effectLst/>
      </c:spPr>
    </c:sideWall>
    <c:backWall>
      <c:thickness val="0"/>
      <c:spPr>
        <a:noFill/>
        <a:ln>
          <a:noFill/>
        </a:ln>
        <a:effectLst/>
      </c:spPr>
    </c:backWall>
    <c:plotArea>
      <c:layout/>
      <c:bar3DChart>
        <c:barDir val="col"/>
        <c:grouping val="standard"/>
        <c:varyColors val="0"/>
        <c:ser>
          <c:idx val="0"/>
          <c:order val="0"/>
          <c:tx>
            <c:strRef>
              <c:f>Lapas1!$B$1</c:f>
              <c:strCache>
                <c:ptCount val="1"/>
                <c:pt idx="0">
                  <c:v>Pardavimas</c:v>
                </c:pt>
              </c:strCache>
            </c:strRef>
          </c:tx>
          <c:invertIfNegative val="0"/>
          <c:dPt>
            <c:idx val="0"/>
            <c:invertIfNegative val="0"/>
            <c:bubble3D val="0"/>
            <c:spPr>
              <a:solidFill>
                <a:schemeClr val="accent1"/>
              </a:solidFill>
              <a:ln>
                <a:noFill/>
              </a:ln>
              <a:effectLst>
                <a:outerShdw blurRad="63500" sx="102000" sy="102000" algn="ctr" rotWithShape="0">
                  <a:prstClr val="black">
                    <a:alpha val="20000"/>
                  </a:prstClr>
                </a:outerShdw>
              </a:effectLst>
            </c:spPr>
          </c:dPt>
          <c:dPt>
            <c:idx val="1"/>
            <c:invertIfNegative val="0"/>
            <c:bubble3D val="0"/>
            <c:spPr>
              <a:solidFill>
                <a:schemeClr val="accent2"/>
              </a:solidFill>
              <a:ln>
                <a:noFill/>
              </a:ln>
              <a:effectLst>
                <a:outerShdw blurRad="63500" sx="102000" sy="102000" algn="ctr" rotWithShape="0">
                  <a:prstClr val="black">
                    <a:alpha val="20000"/>
                  </a:prstClr>
                </a:outerShdw>
              </a:effectLst>
            </c:spPr>
          </c:dPt>
          <c:dPt>
            <c:idx val="2"/>
            <c:invertIfNegative val="0"/>
            <c:bubble3D val="0"/>
            <c:spPr>
              <a:solidFill>
                <a:schemeClr val="accent3"/>
              </a:solidFill>
              <a:ln>
                <a:noFill/>
              </a:ln>
              <a:effectLst>
                <a:outerShdw blurRad="63500" sx="102000" sy="102000" algn="ctr" rotWithShape="0">
                  <a:prstClr val="black">
                    <a:alpha val="20000"/>
                  </a:prstClr>
                </a:outerShdw>
              </a:effectLst>
            </c:spPr>
          </c:dPt>
          <c:dLbls>
            <c:dLbl>
              <c:idx val="3"/>
              <c:layout/>
              <c:tx>
                <c:rich>
                  <a:bodyPr/>
                  <a:lstStyle/>
                  <a:p>
                    <a:r>
                      <a:rPr lang="en-US" smtClean="0"/>
                      <a:t>0%</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2000" b="1">
                    <a:latin typeface="Book Antiqua" panose="02040602050305030304" pitchFamily="18"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Lapas1!$A$2:$A$5</c:f>
              <c:strCache>
                <c:ptCount val="4"/>
                <c:pt idx="0">
                  <c:v>Taip</c:v>
                </c:pt>
                <c:pt idx="1">
                  <c:v>Labiau taip nei ne</c:v>
                </c:pt>
                <c:pt idx="2">
                  <c:v>Labiau ne nei taip</c:v>
                </c:pt>
                <c:pt idx="3">
                  <c:v>Ne</c:v>
                </c:pt>
              </c:strCache>
            </c:strRef>
          </c:cat>
          <c:val>
            <c:numRef>
              <c:f>Lapas1!$B$2:$B$5</c:f>
              <c:numCache>
                <c:formatCode>0%</c:formatCode>
                <c:ptCount val="4"/>
                <c:pt idx="0">
                  <c:v>0.46</c:v>
                </c:pt>
                <c:pt idx="1">
                  <c:v>0.48</c:v>
                </c:pt>
                <c:pt idx="2">
                  <c:v>0.12</c:v>
                </c:pt>
                <c:pt idx="3" formatCode="0.00%">
                  <c:v>0</c:v>
                </c:pt>
              </c:numCache>
            </c:numRef>
          </c:val>
        </c:ser>
        <c:dLbls>
          <c:showLegendKey val="0"/>
          <c:showVal val="1"/>
          <c:showCatName val="0"/>
          <c:showSerName val="0"/>
          <c:showPercent val="0"/>
          <c:showBubbleSize val="0"/>
        </c:dLbls>
        <c:gapWidth val="150"/>
        <c:shape val="cylinder"/>
        <c:axId val="133222400"/>
        <c:axId val="133300224"/>
        <c:axId val="130769344"/>
      </c:bar3DChart>
      <c:catAx>
        <c:axId val="133222400"/>
        <c:scaling>
          <c:orientation val="minMax"/>
        </c:scaling>
        <c:delete val="0"/>
        <c:axPos val="b"/>
        <c:numFmt formatCode="General" sourceLinked="0"/>
        <c:majorTickMark val="none"/>
        <c:minorTickMark val="none"/>
        <c:tickLblPos val="nextTo"/>
        <c:txPr>
          <a:bodyPr/>
          <a:lstStyle/>
          <a:p>
            <a:pPr>
              <a:defRPr sz="1600"/>
            </a:pPr>
            <a:endParaRPr lang="lt-LT"/>
          </a:p>
        </c:txPr>
        <c:crossAx val="133300224"/>
        <c:crosses val="autoZero"/>
        <c:auto val="1"/>
        <c:lblAlgn val="ctr"/>
        <c:lblOffset val="100"/>
        <c:noMultiLvlLbl val="0"/>
      </c:catAx>
      <c:valAx>
        <c:axId val="133300224"/>
        <c:scaling>
          <c:orientation val="minMax"/>
        </c:scaling>
        <c:delete val="1"/>
        <c:axPos val="l"/>
        <c:numFmt formatCode="0%" sourceLinked="1"/>
        <c:majorTickMark val="none"/>
        <c:minorTickMark val="none"/>
        <c:tickLblPos val="nextTo"/>
        <c:crossAx val="133222400"/>
        <c:crosses val="autoZero"/>
        <c:crossBetween val="between"/>
      </c:valAx>
      <c:serAx>
        <c:axId val="130769344"/>
        <c:scaling>
          <c:orientation val="minMax"/>
        </c:scaling>
        <c:delete val="1"/>
        <c:axPos val="b"/>
        <c:majorTickMark val="out"/>
        <c:minorTickMark val="none"/>
        <c:tickLblPos val="nextTo"/>
        <c:crossAx val="133300224"/>
        <c:crosses val="autoZero"/>
      </c:serAx>
    </c:plotArea>
    <c:plotVisOnly val="1"/>
    <c:dispBlanksAs val="gap"/>
    <c:showDLblsOverMax val="0"/>
  </c:chart>
  <c:spPr>
    <a:noFill/>
    <a:ln>
      <a:noFill/>
    </a:ln>
    <a:effectLst/>
  </c:spPr>
  <c:txPr>
    <a:bodyPr/>
    <a:lstStyle/>
    <a:p>
      <a:pPr>
        <a:defRPr/>
      </a:pPr>
      <a:endParaRPr lang="lt-LT"/>
    </a:p>
  </c:txPr>
  <c:externalData r:id="rId1">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sp>
        <p:nvSpPr>
          <p:cNvPr id="10" name="Statusis trikampis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Antraštė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lt-LT" smtClean="0"/>
              <a:t>Spustelėję redag. ruoš. pavad. stilių</a:t>
            </a:r>
            <a:endParaRPr kumimoji="0" lang="en-US"/>
          </a:p>
        </p:txBody>
      </p:sp>
      <p:sp>
        <p:nvSpPr>
          <p:cNvPr id="17" name="Antrinis pavadinimas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lt-LT" smtClean="0"/>
              <a:t>Spustelėję redag. ruoš. paantrš. stilių</a:t>
            </a:r>
            <a:endParaRPr kumimoji="0" lang="en-US"/>
          </a:p>
        </p:txBody>
      </p:sp>
      <p:grpSp>
        <p:nvGrpSpPr>
          <p:cNvPr id="2" name="Grupė 1"/>
          <p:cNvGrpSpPr/>
          <p:nvPr/>
        </p:nvGrpSpPr>
        <p:grpSpPr>
          <a:xfrm>
            <a:off x="-3765" y="4953000"/>
            <a:ext cx="9147765" cy="1912088"/>
            <a:chOff x="-3765" y="4832896"/>
            <a:chExt cx="9147765" cy="2032192"/>
          </a:xfrm>
        </p:grpSpPr>
        <p:sp>
          <p:nvSpPr>
            <p:cNvPr id="7" name="Laisva form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Laisva form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Laisva form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Tiesioji jungtis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os vietos rezervavimo ženklas 29"/>
          <p:cNvSpPr>
            <a:spLocks noGrp="1"/>
          </p:cNvSpPr>
          <p:nvPr>
            <p:ph type="dt" sz="half" idx="10"/>
          </p:nvPr>
        </p:nvSpPr>
        <p:spPr/>
        <p:txBody>
          <a:bodyPr/>
          <a:lstStyle>
            <a:lvl1pPr>
              <a:defRPr>
                <a:solidFill>
                  <a:srgbClr val="FFFFFF"/>
                </a:solidFill>
              </a:defRPr>
            </a:lvl1pPr>
            <a:extLst/>
          </a:lstStyle>
          <a:p>
            <a:fld id="{1274098C-B404-47C9-9DE7-56F7D5C8B5FD}" type="datetimeFigureOut">
              <a:rPr lang="en-US" smtClean="0"/>
              <a:pPr/>
              <a:t>10/30/2017</a:t>
            </a:fld>
            <a:endParaRPr lang="en-US"/>
          </a:p>
        </p:txBody>
      </p:sp>
      <p:sp>
        <p:nvSpPr>
          <p:cNvPr id="19" name="Poraštės vietos rezervavimo ženklas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kaidrės numerio vietos rezervavimo ženklas 26"/>
          <p:cNvSpPr>
            <a:spLocks noGrp="1"/>
          </p:cNvSpPr>
          <p:nvPr>
            <p:ph type="sldNum" sz="quarter" idx="12"/>
          </p:nvPr>
        </p:nvSpPr>
        <p:spPr/>
        <p:txBody>
          <a:bodyPr/>
          <a:lstStyle>
            <a:lvl1pPr>
              <a:defRPr>
                <a:solidFill>
                  <a:srgbClr val="FFFFFF"/>
                </a:solidFill>
              </a:defRPr>
            </a:lvl1pPr>
            <a:extLst/>
          </a:lstStyle>
          <a:p>
            <a:fld id="{16387493-B0B7-4282-A5C3-C51141E4011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extLst/>
          </a:lstStyle>
          <a:p>
            <a:r>
              <a:rPr kumimoji="0" lang="lt-LT" smtClean="0"/>
              <a:t>Spustelėję redag. ruoš. pavad. stilių</a:t>
            </a:r>
            <a:endParaRPr kumimoji="0" lang="en-US"/>
          </a:p>
        </p:txBody>
      </p:sp>
      <p:sp>
        <p:nvSpPr>
          <p:cNvPr id="3" name="Vertikalaus teksto vietos rezervavimo ženklas 2"/>
          <p:cNvSpPr>
            <a:spLocks noGrp="1"/>
          </p:cNvSpPr>
          <p:nvPr>
            <p:ph type="body" orient="vert" idx="1"/>
          </p:nvPr>
        </p:nvSpPr>
        <p:spPr>
          <a:xfrm>
            <a:off x="457200" y="1481329"/>
            <a:ext cx="8229600" cy="4386071"/>
          </a:xfrm>
        </p:spPr>
        <p:txBody>
          <a:bodyPr vert="eaVert"/>
          <a:lstStyle>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extLst/>
          </a:lstStyle>
          <a:p>
            <a:fld id="{1274098C-B404-47C9-9DE7-56F7D5C8B5FD}" type="datetimeFigureOut">
              <a:rPr lang="en-US" smtClean="0"/>
              <a:pPr/>
              <a:t>10/30/2017</a:t>
            </a:fld>
            <a:endParaRPr lang="en-US"/>
          </a:p>
        </p:txBody>
      </p:sp>
      <p:sp>
        <p:nvSpPr>
          <p:cNvPr id="5" name="Poraštės vietos rezervavimo ženklas 4"/>
          <p:cNvSpPr>
            <a:spLocks noGrp="1"/>
          </p:cNvSpPr>
          <p:nvPr>
            <p:ph type="ftr" sz="quarter" idx="11"/>
          </p:nvPr>
        </p:nvSpPr>
        <p:spPr/>
        <p:txBody>
          <a:bodyPr/>
          <a:lstStyle>
            <a:extLst/>
          </a:lstStyle>
          <a:p>
            <a:endParaRPr lang="en-US"/>
          </a:p>
        </p:txBody>
      </p:sp>
      <p:sp>
        <p:nvSpPr>
          <p:cNvPr id="6" name="Skaidrės numerio vietos rezervavimo ženklas 5"/>
          <p:cNvSpPr>
            <a:spLocks noGrp="1"/>
          </p:cNvSpPr>
          <p:nvPr>
            <p:ph type="sldNum" sz="quarter" idx="12"/>
          </p:nvPr>
        </p:nvSpPr>
        <p:spPr/>
        <p:txBody>
          <a:bodyPr/>
          <a:lstStyle>
            <a:extLst/>
          </a:lstStyle>
          <a:p>
            <a:fld id="{16387493-B0B7-4282-A5C3-C51141E401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844013" y="274640"/>
            <a:ext cx="1777470" cy="5592761"/>
          </a:xfrm>
        </p:spPr>
        <p:txBody>
          <a:bodyPr vert="eaVert"/>
          <a:lstStyle>
            <a:extLst/>
          </a:lstStyle>
          <a:p>
            <a:r>
              <a:rPr kumimoji="0" lang="lt-LT" smtClean="0"/>
              <a:t>Spustelėję redag. ruoš. pavad. stilių</a:t>
            </a:r>
            <a:endParaRPr kumimoji="0" lang="en-US"/>
          </a:p>
        </p:txBody>
      </p:sp>
      <p:sp>
        <p:nvSpPr>
          <p:cNvPr id="3" name="Vertikalaus teksto vietos rezervavimo ženklas 2"/>
          <p:cNvSpPr>
            <a:spLocks noGrp="1"/>
          </p:cNvSpPr>
          <p:nvPr>
            <p:ph type="body" orient="vert" idx="1"/>
          </p:nvPr>
        </p:nvSpPr>
        <p:spPr>
          <a:xfrm>
            <a:off x="457200" y="274641"/>
            <a:ext cx="6324600" cy="5592760"/>
          </a:xfrm>
        </p:spPr>
        <p:txBody>
          <a:bodyPr vert="eaVert"/>
          <a:lstStyle>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extLst/>
          </a:lstStyle>
          <a:p>
            <a:fld id="{1274098C-B404-47C9-9DE7-56F7D5C8B5FD}" type="datetimeFigureOut">
              <a:rPr lang="en-US" smtClean="0"/>
              <a:pPr/>
              <a:t>10/30/2017</a:t>
            </a:fld>
            <a:endParaRPr lang="en-US"/>
          </a:p>
        </p:txBody>
      </p:sp>
      <p:sp>
        <p:nvSpPr>
          <p:cNvPr id="5" name="Poraštės vietos rezervavimo ženklas 4"/>
          <p:cNvSpPr>
            <a:spLocks noGrp="1"/>
          </p:cNvSpPr>
          <p:nvPr>
            <p:ph type="ftr" sz="quarter" idx="11"/>
          </p:nvPr>
        </p:nvSpPr>
        <p:spPr/>
        <p:txBody>
          <a:bodyPr/>
          <a:lstStyle>
            <a:extLst/>
          </a:lstStyle>
          <a:p>
            <a:endParaRPr lang="en-US"/>
          </a:p>
        </p:txBody>
      </p:sp>
      <p:sp>
        <p:nvSpPr>
          <p:cNvPr id="6" name="Skaidrės numerio vietos rezervavimo ženklas 5"/>
          <p:cNvSpPr>
            <a:spLocks noGrp="1"/>
          </p:cNvSpPr>
          <p:nvPr>
            <p:ph type="sldNum" sz="quarter" idx="12"/>
          </p:nvPr>
        </p:nvSpPr>
        <p:spPr/>
        <p:txBody>
          <a:bodyPr/>
          <a:lstStyle>
            <a:extLst/>
          </a:lstStyle>
          <a:p>
            <a:fld id="{16387493-B0B7-4282-A5C3-C51141E401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a:lstStyle>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extLst/>
          </a:lstStyle>
          <a:p>
            <a:fld id="{1274098C-B404-47C9-9DE7-56F7D5C8B5FD}" type="datetimeFigureOut">
              <a:rPr lang="en-US" smtClean="0"/>
              <a:pPr/>
              <a:t>10/30/2017</a:t>
            </a:fld>
            <a:endParaRPr lang="en-US"/>
          </a:p>
        </p:txBody>
      </p:sp>
      <p:sp>
        <p:nvSpPr>
          <p:cNvPr id="5" name="Poraštės vietos rezervavimo ženklas 4"/>
          <p:cNvSpPr>
            <a:spLocks noGrp="1"/>
          </p:cNvSpPr>
          <p:nvPr>
            <p:ph type="ftr" sz="quarter" idx="11"/>
          </p:nvPr>
        </p:nvSpPr>
        <p:spPr/>
        <p:txBody>
          <a:bodyPr/>
          <a:lstStyle>
            <a:extLst/>
          </a:lstStyle>
          <a:p>
            <a:endParaRPr lang="en-US"/>
          </a:p>
        </p:txBody>
      </p:sp>
      <p:sp>
        <p:nvSpPr>
          <p:cNvPr id="6" name="Skaidrės numerio vietos rezervavimo ženklas 5"/>
          <p:cNvSpPr>
            <a:spLocks noGrp="1"/>
          </p:cNvSpPr>
          <p:nvPr>
            <p:ph type="sldNum" sz="quarter" idx="12"/>
          </p:nvPr>
        </p:nvSpPr>
        <p:spPr/>
        <p:txBody>
          <a:bodyPr/>
          <a:lstStyle>
            <a:extLst/>
          </a:lstStyle>
          <a:p>
            <a:fld id="{16387493-B0B7-4282-A5C3-C51141E4011F}" type="slidenum">
              <a:rPr lang="en-US" smtClean="0"/>
              <a:pPr/>
              <a:t>‹#›</a:t>
            </a:fld>
            <a:endParaRPr lang="en-US"/>
          </a:p>
        </p:txBody>
      </p:sp>
      <p:sp>
        <p:nvSpPr>
          <p:cNvPr id="7" name="Antraštė 6"/>
          <p:cNvSpPr>
            <a:spLocks noGrp="1"/>
          </p:cNvSpPr>
          <p:nvPr>
            <p:ph type="title"/>
          </p:nvPr>
        </p:nvSpPr>
        <p:spPr/>
        <p:txBody>
          <a:bodyPr rtlCol="0"/>
          <a:lstStyle>
            <a:extLst/>
          </a:lstStyle>
          <a:p>
            <a:r>
              <a:rPr kumimoji="0" lang="lt-LT" smtClean="0"/>
              <a:t>Spustelėję redag. ruoš. pavad. stilių</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bg>
      <p:bgRef idx="1002">
        <a:schemeClr val="bg1"/>
      </p:bgRef>
    </p:bg>
    <p:spTree>
      <p:nvGrpSpPr>
        <p:cNvPr id="1" name=""/>
        <p:cNvGrpSpPr/>
        <p:nvPr/>
      </p:nvGrpSpPr>
      <p:grpSpPr>
        <a:xfrm>
          <a:off x="0" y="0"/>
          <a:ext cx="0" cy="0"/>
          <a:chOff x="0" y="0"/>
          <a:chExt cx="0" cy="0"/>
        </a:xfrm>
      </p:grpSpPr>
      <p:sp>
        <p:nvSpPr>
          <p:cNvPr id="2" name="Antraštė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lt-LT" smtClean="0"/>
              <a:t>Spustelėję redag. ruoš. pavad. stilių</a:t>
            </a:r>
            <a:endParaRPr kumimoji="0" lang="en-US"/>
          </a:p>
        </p:txBody>
      </p:sp>
      <p:sp>
        <p:nvSpPr>
          <p:cNvPr id="3" name="Teksto vietos rezervavimo ženklas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lt-LT" smtClean="0"/>
              <a:t>Spustelėję redag. ruoš. teksto stilių</a:t>
            </a:r>
          </a:p>
        </p:txBody>
      </p:sp>
      <p:sp>
        <p:nvSpPr>
          <p:cNvPr id="4" name="Datos vietos rezervavimo ženklas 3"/>
          <p:cNvSpPr>
            <a:spLocks noGrp="1"/>
          </p:cNvSpPr>
          <p:nvPr>
            <p:ph type="dt" sz="half" idx="10"/>
          </p:nvPr>
        </p:nvSpPr>
        <p:spPr/>
        <p:txBody>
          <a:bodyPr/>
          <a:lstStyle>
            <a:extLst/>
          </a:lstStyle>
          <a:p>
            <a:fld id="{1274098C-B404-47C9-9DE7-56F7D5C8B5FD}" type="datetimeFigureOut">
              <a:rPr lang="en-US" smtClean="0"/>
              <a:pPr/>
              <a:t>10/30/2017</a:t>
            </a:fld>
            <a:endParaRPr lang="en-US"/>
          </a:p>
        </p:txBody>
      </p:sp>
      <p:sp>
        <p:nvSpPr>
          <p:cNvPr id="5" name="Poraštės vietos rezervavimo ženklas 4"/>
          <p:cNvSpPr>
            <a:spLocks noGrp="1"/>
          </p:cNvSpPr>
          <p:nvPr>
            <p:ph type="ftr" sz="quarter" idx="11"/>
          </p:nvPr>
        </p:nvSpPr>
        <p:spPr/>
        <p:txBody>
          <a:bodyPr/>
          <a:lstStyle>
            <a:extLst/>
          </a:lstStyle>
          <a:p>
            <a:endParaRPr lang="en-US"/>
          </a:p>
        </p:txBody>
      </p:sp>
      <p:sp>
        <p:nvSpPr>
          <p:cNvPr id="6" name="Skaidrės numerio vietos rezervavimo ženklas 5"/>
          <p:cNvSpPr>
            <a:spLocks noGrp="1"/>
          </p:cNvSpPr>
          <p:nvPr>
            <p:ph type="sldNum" sz="quarter" idx="12"/>
          </p:nvPr>
        </p:nvSpPr>
        <p:spPr/>
        <p:txBody>
          <a:bodyPr/>
          <a:lstStyle>
            <a:extLst/>
          </a:lstStyle>
          <a:p>
            <a:fld id="{16387493-B0B7-4282-A5C3-C51141E4011F}" type="slidenum">
              <a:rPr lang="en-US" smtClean="0"/>
              <a:pPr/>
              <a:t>‹#›</a:t>
            </a:fld>
            <a:endParaRPr lang="en-US"/>
          </a:p>
        </p:txBody>
      </p:sp>
      <p:sp>
        <p:nvSpPr>
          <p:cNvPr id="7" name="Ševronas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Ševronas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bg>
      <p:bgRef idx="1002">
        <a:schemeClr val="bg1"/>
      </p:bgRef>
    </p:bg>
    <p:spTree>
      <p:nvGrpSpPr>
        <p:cNvPr id="1" name=""/>
        <p:cNvGrpSpPr/>
        <p:nvPr/>
      </p:nvGrpSpPr>
      <p:grpSpPr>
        <a:xfrm>
          <a:off x="0" y="0"/>
          <a:ext cx="0" cy="0"/>
          <a:chOff x="0" y="0"/>
          <a:chExt cx="0" cy="0"/>
        </a:xfrm>
      </p:grpSpPr>
      <p:sp>
        <p:nvSpPr>
          <p:cNvPr id="3" name="Turinio vietos rezervavimo ženklas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Turinio vietos rezervavimo ženklas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5" name="Datos vietos rezervavimo ženklas 4"/>
          <p:cNvSpPr>
            <a:spLocks noGrp="1"/>
          </p:cNvSpPr>
          <p:nvPr>
            <p:ph type="dt" sz="half" idx="10"/>
          </p:nvPr>
        </p:nvSpPr>
        <p:spPr/>
        <p:txBody>
          <a:bodyPr/>
          <a:lstStyle>
            <a:extLst/>
          </a:lstStyle>
          <a:p>
            <a:fld id="{1274098C-B404-47C9-9DE7-56F7D5C8B5FD}" type="datetimeFigureOut">
              <a:rPr lang="en-US" smtClean="0"/>
              <a:pPr/>
              <a:t>10/30/2017</a:t>
            </a:fld>
            <a:endParaRPr lang="en-US"/>
          </a:p>
        </p:txBody>
      </p:sp>
      <p:sp>
        <p:nvSpPr>
          <p:cNvPr id="6" name="Poraštės vietos rezervavimo ženklas 5"/>
          <p:cNvSpPr>
            <a:spLocks noGrp="1"/>
          </p:cNvSpPr>
          <p:nvPr>
            <p:ph type="ftr" sz="quarter" idx="11"/>
          </p:nvPr>
        </p:nvSpPr>
        <p:spPr/>
        <p:txBody>
          <a:bodyPr/>
          <a:lstStyle>
            <a:extLst/>
          </a:lstStyle>
          <a:p>
            <a:endParaRPr lang="en-US"/>
          </a:p>
        </p:txBody>
      </p:sp>
      <p:sp>
        <p:nvSpPr>
          <p:cNvPr id="7" name="Skaidrės numerio vietos rezervavimo ženklas 6"/>
          <p:cNvSpPr>
            <a:spLocks noGrp="1"/>
          </p:cNvSpPr>
          <p:nvPr>
            <p:ph type="sldNum" sz="quarter" idx="12"/>
          </p:nvPr>
        </p:nvSpPr>
        <p:spPr/>
        <p:txBody>
          <a:bodyPr/>
          <a:lstStyle>
            <a:extLst/>
          </a:lstStyle>
          <a:p>
            <a:fld id="{16387493-B0B7-4282-A5C3-C51141E4011F}" type="slidenum">
              <a:rPr lang="en-US" smtClean="0"/>
              <a:pPr/>
              <a:t>‹#›</a:t>
            </a:fld>
            <a:endParaRPr lang="en-US"/>
          </a:p>
        </p:txBody>
      </p:sp>
      <p:sp>
        <p:nvSpPr>
          <p:cNvPr id="8" name="Antraštė 7"/>
          <p:cNvSpPr>
            <a:spLocks noGrp="1"/>
          </p:cNvSpPr>
          <p:nvPr>
            <p:ph type="title"/>
          </p:nvPr>
        </p:nvSpPr>
        <p:spPr/>
        <p:txBody>
          <a:bodyPr rtlCol="0"/>
          <a:lstStyle>
            <a:extLst/>
          </a:lstStyle>
          <a:p>
            <a:r>
              <a:rPr kumimoji="0" lang="lt-LT" smtClean="0"/>
              <a:t>Spustelėję redag. ruoš. pavad. stilių</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Lyginimas">
    <p:bg>
      <p:bgRef idx="1003">
        <a:schemeClr val="bg1"/>
      </p:bgRef>
    </p:bg>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8229600" cy="1143000"/>
          </a:xfrm>
        </p:spPr>
        <p:txBody>
          <a:bodyPr anchor="ctr"/>
          <a:lstStyle>
            <a:lvl1pPr>
              <a:defRPr/>
            </a:lvl1pPr>
            <a:extLst/>
          </a:lstStyle>
          <a:p>
            <a:r>
              <a:rPr kumimoji="0" lang="lt-LT" smtClean="0"/>
              <a:t>Spustelėję redag. ruoš. pavad. stilių</a:t>
            </a:r>
            <a:endParaRPr kumimoji="0" lang="en-US"/>
          </a:p>
        </p:txBody>
      </p:sp>
      <p:sp>
        <p:nvSpPr>
          <p:cNvPr id="3" name="Teksto vietos rezervavimo ženklas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lt-LT" smtClean="0"/>
              <a:t>Spustelėję redag. ruoš. teksto stilių</a:t>
            </a:r>
          </a:p>
        </p:txBody>
      </p:sp>
      <p:sp>
        <p:nvSpPr>
          <p:cNvPr id="4" name="Teksto vietos rezervavimo ženklas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lt-LT" smtClean="0"/>
              <a:t>Spustelėję redag. ruoš. teksto stilių</a:t>
            </a:r>
          </a:p>
        </p:txBody>
      </p:sp>
      <p:sp>
        <p:nvSpPr>
          <p:cNvPr id="5" name="Turinio vietos rezervavimo ženklas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6" name="Turinio vietos rezervavimo ženklas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7" name="Datos vietos rezervavimo ženklas 6"/>
          <p:cNvSpPr>
            <a:spLocks noGrp="1"/>
          </p:cNvSpPr>
          <p:nvPr>
            <p:ph type="dt" sz="half" idx="10"/>
          </p:nvPr>
        </p:nvSpPr>
        <p:spPr/>
        <p:txBody>
          <a:bodyPr/>
          <a:lstStyle>
            <a:extLst/>
          </a:lstStyle>
          <a:p>
            <a:fld id="{1274098C-B404-47C9-9DE7-56F7D5C8B5FD}" type="datetimeFigureOut">
              <a:rPr lang="en-US" smtClean="0"/>
              <a:pPr/>
              <a:t>10/30/2017</a:t>
            </a:fld>
            <a:endParaRPr lang="en-US"/>
          </a:p>
        </p:txBody>
      </p:sp>
      <p:sp>
        <p:nvSpPr>
          <p:cNvPr id="8" name="Poraštės vietos rezervavimo ženklas 7"/>
          <p:cNvSpPr>
            <a:spLocks noGrp="1"/>
          </p:cNvSpPr>
          <p:nvPr>
            <p:ph type="ftr" sz="quarter" idx="11"/>
          </p:nvPr>
        </p:nvSpPr>
        <p:spPr/>
        <p:txBody>
          <a:bodyPr/>
          <a:lstStyle>
            <a:extLst/>
          </a:lstStyle>
          <a:p>
            <a:endParaRPr lang="en-US"/>
          </a:p>
        </p:txBody>
      </p:sp>
      <p:sp>
        <p:nvSpPr>
          <p:cNvPr id="9" name="Skaidrės numerio vietos rezervavimo ženklas 8"/>
          <p:cNvSpPr>
            <a:spLocks noGrp="1"/>
          </p:cNvSpPr>
          <p:nvPr>
            <p:ph type="sldNum" sz="quarter" idx="12"/>
          </p:nvPr>
        </p:nvSpPr>
        <p:spPr/>
        <p:txBody>
          <a:bodyPr/>
          <a:lstStyle>
            <a:extLst/>
          </a:lstStyle>
          <a:p>
            <a:fld id="{16387493-B0B7-4282-A5C3-C51141E4011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bg>
      <p:bgRef idx="1002">
        <a:schemeClr val="bg1"/>
      </p:bgRef>
    </p:bg>
    <p:spTree>
      <p:nvGrpSpPr>
        <p:cNvPr id="1" name=""/>
        <p:cNvGrpSpPr/>
        <p:nvPr/>
      </p:nvGrpSpPr>
      <p:grpSpPr>
        <a:xfrm>
          <a:off x="0" y="0"/>
          <a:ext cx="0" cy="0"/>
          <a:chOff x="0" y="0"/>
          <a:chExt cx="0" cy="0"/>
        </a:xfrm>
      </p:grpSpPr>
      <p:sp>
        <p:nvSpPr>
          <p:cNvPr id="3" name="Datos vietos rezervavimo ženklas 2"/>
          <p:cNvSpPr>
            <a:spLocks noGrp="1"/>
          </p:cNvSpPr>
          <p:nvPr>
            <p:ph type="dt" sz="half" idx="10"/>
          </p:nvPr>
        </p:nvSpPr>
        <p:spPr/>
        <p:txBody>
          <a:bodyPr/>
          <a:lstStyle>
            <a:extLst/>
          </a:lstStyle>
          <a:p>
            <a:fld id="{1274098C-B404-47C9-9DE7-56F7D5C8B5FD}" type="datetimeFigureOut">
              <a:rPr lang="en-US" smtClean="0"/>
              <a:pPr/>
              <a:t>10/30/2017</a:t>
            </a:fld>
            <a:endParaRPr lang="en-US"/>
          </a:p>
        </p:txBody>
      </p:sp>
      <p:sp>
        <p:nvSpPr>
          <p:cNvPr id="4" name="Poraštės vietos rezervavimo ženklas 3"/>
          <p:cNvSpPr>
            <a:spLocks noGrp="1"/>
          </p:cNvSpPr>
          <p:nvPr>
            <p:ph type="ftr" sz="quarter" idx="11"/>
          </p:nvPr>
        </p:nvSpPr>
        <p:spPr/>
        <p:txBody>
          <a:bodyPr/>
          <a:lstStyle>
            <a:extLst/>
          </a:lstStyle>
          <a:p>
            <a:endParaRPr lang="en-US"/>
          </a:p>
        </p:txBody>
      </p:sp>
      <p:sp>
        <p:nvSpPr>
          <p:cNvPr id="5" name="Skaidrės numerio vietos rezervavimo ženklas 4"/>
          <p:cNvSpPr>
            <a:spLocks noGrp="1"/>
          </p:cNvSpPr>
          <p:nvPr>
            <p:ph type="sldNum" sz="quarter" idx="12"/>
          </p:nvPr>
        </p:nvSpPr>
        <p:spPr/>
        <p:txBody>
          <a:bodyPr/>
          <a:lstStyle>
            <a:extLst/>
          </a:lstStyle>
          <a:p>
            <a:fld id="{16387493-B0B7-4282-A5C3-C51141E4011F}" type="slidenum">
              <a:rPr lang="en-US" smtClean="0"/>
              <a:pPr/>
              <a:t>‹#›</a:t>
            </a:fld>
            <a:endParaRPr lang="en-US"/>
          </a:p>
        </p:txBody>
      </p:sp>
      <p:sp>
        <p:nvSpPr>
          <p:cNvPr id="6" name="Antraštė 5"/>
          <p:cNvSpPr>
            <a:spLocks noGrp="1"/>
          </p:cNvSpPr>
          <p:nvPr>
            <p:ph type="title"/>
          </p:nvPr>
        </p:nvSpPr>
        <p:spPr/>
        <p:txBody>
          <a:bodyPr rtlCol="0"/>
          <a:lstStyle>
            <a:extLst/>
          </a:lstStyle>
          <a:p>
            <a:r>
              <a:rPr kumimoji="0" lang="lt-LT" smtClean="0"/>
              <a:t>Spustelėję redag. ruoš. pavad. stilių</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extLst/>
          </a:lstStyle>
          <a:p>
            <a:fld id="{1274098C-B404-47C9-9DE7-56F7D5C8B5FD}" type="datetimeFigureOut">
              <a:rPr lang="en-US" smtClean="0"/>
              <a:pPr/>
              <a:t>10/30/2017</a:t>
            </a:fld>
            <a:endParaRPr lang="en-US"/>
          </a:p>
        </p:txBody>
      </p:sp>
      <p:sp>
        <p:nvSpPr>
          <p:cNvPr id="3" name="Poraštės vietos rezervavimo ženklas 2"/>
          <p:cNvSpPr>
            <a:spLocks noGrp="1"/>
          </p:cNvSpPr>
          <p:nvPr>
            <p:ph type="ftr" sz="quarter" idx="11"/>
          </p:nvPr>
        </p:nvSpPr>
        <p:spPr/>
        <p:txBody>
          <a:bodyPr/>
          <a:lstStyle>
            <a:extLst/>
          </a:lstStyle>
          <a:p>
            <a:endParaRPr lang="en-US"/>
          </a:p>
        </p:txBody>
      </p:sp>
      <p:sp>
        <p:nvSpPr>
          <p:cNvPr id="4" name="Skaidrės numerio vietos rezervavimo ženklas 3"/>
          <p:cNvSpPr>
            <a:spLocks noGrp="1"/>
          </p:cNvSpPr>
          <p:nvPr>
            <p:ph type="sldNum" sz="quarter" idx="12"/>
          </p:nvPr>
        </p:nvSpPr>
        <p:spPr/>
        <p:txBody>
          <a:bodyPr/>
          <a:lstStyle>
            <a:extLst/>
          </a:lstStyle>
          <a:p>
            <a:fld id="{16387493-B0B7-4282-A5C3-C51141E401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urinys ir antraštė">
    <p:bg>
      <p:bgRef idx="1003">
        <a:schemeClr val="bg1"/>
      </p:bgRef>
    </p:bg>
    <p:spTree>
      <p:nvGrpSpPr>
        <p:cNvPr id="1" name=""/>
        <p:cNvGrpSpPr/>
        <p:nvPr/>
      </p:nvGrpSpPr>
      <p:grpSpPr>
        <a:xfrm>
          <a:off x="0" y="0"/>
          <a:ext cx="0" cy="0"/>
          <a:chOff x="0" y="0"/>
          <a:chExt cx="0" cy="0"/>
        </a:xfrm>
      </p:grpSpPr>
      <p:sp>
        <p:nvSpPr>
          <p:cNvPr id="2" name="Antraštė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lt-LT" smtClean="0"/>
              <a:t>Spustelėję redag. ruoš. pavad. stilių</a:t>
            </a:r>
            <a:endParaRPr kumimoji="0" lang="en-US"/>
          </a:p>
        </p:txBody>
      </p:sp>
      <p:sp>
        <p:nvSpPr>
          <p:cNvPr id="3" name="Teksto vietos rezervavimo ženklas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lt-LT" smtClean="0"/>
              <a:t>Spustelėję redag. ruoš. teksto stilių</a:t>
            </a:r>
          </a:p>
        </p:txBody>
      </p:sp>
      <p:sp>
        <p:nvSpPr>
          <p:cNvPr id="4" name="Turinio vietos rezervavimo ženklas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5" name="Datos vietos rezervavimo ženklas 4"/>
          <p:cNvSpPr>
            <a:spLocks noGrp="1"/>
          </p:cNvSpPr>
          <p:nvPr>
            <p:ph type="dt" sz="half" idx="10"/>
          </p:nvPr>
        </p:nvSpPr>
        <p:spPr>
          <a:xfrm>
            <a:off x="6727032" y="6407944"/>
            <a:ext cx="1920240" cy="365760"/>
          </a:xfrm>
        </p:spPr>
        <p:txBody>
          <a:bodyPr/>
          <a:lstStyle>
            <a:extLst/>
          </a:lstStyle>
          <a:p>
            <a:fld id="{1274098C-B404-47C9-9DE7-56F7D5C8B5FD}" type="datetimeFigureOut">
              <a:rPr lang="en-US" smtClean="0"/>
              <a:pPr/>
              <a:t>10/30/2017</a:t>
            </a:fld>
            <a:endParaRPr lang="en-US"/>
          </a:p>
        </p:txBody>
      </p:sp>
      <p:sp>
        <p:nvSpPr>
          <p:cNvPr id="6" name="Poraštės vietos rezervavimo ženklas 5"/>
          <p:cNvSpPr>
            <a:spLocks noGrp="1"/>
          </p:cNvSpPr>
          <p:nvPr>
            <p:ph type="ftr" sz="quarter" idx="11"/>
          </p:nvPr>
        </p:nvSpPr>
        <p:spPr/>
        <p:txBody>
          <a:bodyPr/>
          <a:lstStyle>
            <a:extLst/>
          </a:lstStyle>
          <a:p>
            <a:endParaRPr lang="en-US"/>
          </a:p>
        </p:txBody>
      </p:sp>
      <p:sp>
        <p:nvSpPr>
          <p:cNvPr id="7" name="Skaidrės numerio vietos rezervavimo ženklas 6"/>
          <p:cNvSpPr>
            <a:spLocks noGrp="1"/>
          </p:cNvSpPr>
          <p:nvPr>
            <p:ph type="sldNum" sz="quarter" idx="12"/>
          </p:nvPr>
        </p:nvSpPr>
        <p:spPr/>
        <p:txBody>
          <a:bodyPr/>
          <a:lstStyle>
            <a:extLst/>
          </a:lstStyle>
          <a:p>
            <a:fld id="{16387493-B0B7-4282-A5C3-C51141E4011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s ir antraštė">
    <p:bg>
      <p:bgRef idx="1002">
        <a:schemeClr val="bg1"/>
      </p:bgRef>
    </p:bg>
    <p:spTree>
      <p:nvGrpSpPr>
        <p:cNvPr id="1" name=""/>
        <p:cNvGrpSpPr/>
        <p:nvPr/>
      </p:nvGrpSpPr>
      <p:grpSpPr>
        <a:xfrm>
          <a:off x="0" y="0"/>
          <a:ext cx="0" cy="0"/>
          <a:chOff x="0" y="0"/>
          <a:chExt cx="0" cy="0"/>
        </a:xfrm>
      </p:grpSpPr>
      <p:sp>
        <p:nvSpPr>
          <p:cNvPr id="4" name="Teksto vietos rezervavimo ženklas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lt-LT" smtClean="0"/>
              <a:t>Spustelėję redag. ruoš. teksto stilių</a:t>
            </a:r>
          </a:p>
        </p:txBody>
      </p:sp>
      <p:sp>
        <p:nvSpPr>
          <p:cNvPr id="3" name="Paveikslėlio vietos rezervavimo ženklas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lt-LT" smtClean="0"/>
              <a:t>Spustelėkite piktogr. norėdami įtraukti pav.</a:t>
            </a:r>
            <a:endParaRPr kumimoji="0" lang="en-US" dirty="0"/>
          </a:p>
        </p:txBody>
      </p:sp>
      <p:sp>
        <p:nvSpPr>
          <p:cNvPr id="5" name="Datos vietos rezervavimo ženklas 4"/>
          <p:cNvSpPr>
            <a:spLocks noGrp="1"/>
          </p:cNvSpPr>
          <p:nvPr>
            <p:ph type="dt" sz="half" idx="10"/>
          </p:nvPr>
        </p:nvSpPr>
        <p:spPr/>
        <p:txBody>
          <a:bodyPr/>
          <a:lstStyle>
            <a:lvl1pPr>
              <a:defRPr>
                <a:solidFill>
                  <a:schemeClr val="tx1"/>
                </a:solidFill>
              </a:defRPr>
            </a:lvl1pPr>
            <a:extLst/>
          </a:lstStyle>
          <a:p>
            <a:fld id="{1274098C-B404-47C9-9DE7-56F7D5C8B5FD}" type="datetimeFigureOut">
              <a:rPr lang="en-US" smtClean="0"/>
              <a:pPr/>
              <a:t>10/30/2017</a:t>
            </a:fld>
            <a:endParaRPr lang="en-US"/>
          </a:p>
        </p:txBody>
      </p:sp>
      <p:sp>
        <p:nvSpPr>
          <p:cNvPr id="6" name="Poraštės vietos rezervavimo ženklas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kaidrės numerio vietos rezervavimo ženklas 6"/>
          <p:cNvSpPr>
            <a:spLocks noGrp="1"/>
          </p:cNvSpPr>
          <p:nvPr>
            <p:ph type="sldNum" sz="quarter" idx="12"/>
          </p:nvPr>
        </p:nvSpPr>
        <p:spPr/>
        <p:txBody>
          <a:bodyPr/>
          <a:lstStyle>
            <a:lvl1pPr>
              <a:defRPr>
                <a:solidFill>
                  <a:schemeClr val="tx1"/>
                </a:solidFill>
              </a:defRPr>
            </a:lvl1pPr>
            <a:extLst/>
          </a:lstStyle>
          <a:p>
            <a:fld id="{16387493-B0B7-4282-A5C3-C51141E4011F}" type="slidenum">
              <a:rPr lang="en-US" smtClean="0"/>
              <a:pPr/>
              <a:t>‹#›</a:t>
            </a:fld>
            <a:endParaRPr lang="en-US"/>
          </a:p>
        </p:txBody>
      </p:sp>
      <p:sp>
        <p:nvSpPr>
          <p:cNvPr id="2" name="Antraštė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lt-LT" smtClean="0"/>
              <a:t>Spustelėję redag. ruoš. pavad. stilių</a:t>
            </a:r>
            <a:endParaRPr kumimoji="0" lang="en-US"/>
          </a:p>
        </p:txBody>
      </p:sp>
      <p:sp>
        <p:nvSpPr>
          <p:cNvPr id="8" name="Laisva form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Laisva form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Statusis trikampis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Tiesioji jungtis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Ševronas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Ševronas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Laisva form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Laisva form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Statusis trikampis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Tiesioji jungtis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Pavadinimo vietos rezervavimo ženklas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lt-LT" smtClean="0"/>
              <a:t>Spustelėję redag. ruoš. pavad. stilių</a:t>
            </a:r>
            <a:endParaRPr kumimoji="0" lang="en-US"/>
          </a:p>
        </p:txBody>
      </p:sp>
      <p:sp>
        <p:nvSpPr>
          <p:cNvPr id="30" name="Teksto vietos rezervavimo ženklas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lt-LT" smtClean="0"/>
              <a:t>Spustelėję redag. ruoš. teksto stilių</a:t>
            </a:r>
          </a:p>
          <a:p>
            <a:pPr lvl="1" eaLnBrk="1" latinLnBrk="0" hangingPunct="1"/>
            <a:r>
              <a:rPr kumimoji="0" lang="lt-LT" smtClean="0"/>
              <a:t>Antras lygmuo</a:t>
            </a:r>
          </a:p>
          <a:p>
            <a:pPr lvl="2" eaLnBrk="1" latinLnBrk="0" hangingPunct="1"/>
            <a:r>
              <a:rPr kumimoji="0" lang="lt-LT" smtClean="0"/>
              <a:t>Trečias lygmuo</a:t>
            </a:r>
          </a:p>
          <a:p>
            <a:pPr lvl="3" eaLnBrk="1" latinLnBrk="0" hangingPunct="1"/>
            <a:r>
              <a:rPr kumimoji="0" lang="lt-LT" smtClean="0"/>
              <a:t>Ketvirtas lygmuo</a:t>
            </a:r>
          </a:p>
          <a:p>
            <a:pPr lvl="4" eaLnBrk="1" latinLnBrk="0" hangingPunct="1"/>
            <a:r>
              <a:rPr kumimoji="0" lang="lt-LT" smtClean="0"/>
              <a:t>Penktas lygmuo</a:t>
            </a:r>
            <a:endParaRPr kumimoji="0" lang="en-US"/>
          </a:p>
        </p:txBody>
      </p:sp>
      <p:sp>
        <p:nvSpPr>
          <p:cNvPr id="10" name="Datos vietos rezervavimo ženklas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274098C-B404-47C9-9DE7-56F7D5C8B5FD}" type="datetimeFigureOut">
              <a:rPr lang="en-US" smtClean="0"/>
              <a:pPr/>
              <a:t>10/30/2017</a:t>
            </a:fld>
            <a:endParaRPr lang="en-US"/>
          </a:p>
        </p:txBody>
      </p:sp>
      <p:sp>
        <p:nvSpPr>
          <p:cNvPr id="22" name="Poraštės vietos rezervavimo ženklas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kaidrės numerio vietos rezervavimo ženklas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6387493-B0B7-4282-A5C3-C51141E40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676400"/>
            <a:ext cx="6172200" cy="1894362"/>
          </a:xfrm>
        </p:spPr>
        <p:txBody>
          <a:bodyPr>
            <a:noAutofit/>
          </a:bodyPr>
          <a:lstStyle/>
          <a:p>
            <a:r>
              <a:rPr lang="lt-LT" sz="4000" b="1" dirty="0" smtClean="0">
                <a:solidFill>
                  <a:schemeClr val="accent1">
                    <a:lumMod val="50000"/>
                  </a:schemeClr>
                </a:solidFill>
                <a:latin typeface="Book Antiqua" panose="02040602050305030304" pitchFamily="18" charset="0"/>
                <a:cs typeface="Arial" panose="020B0604020202020204" pitchFamily="34" charset="0"/>
              </a:rPr>
              <a:t>Tyrim</a:t>
            </a:r>
            <a:r>
              <a:rPr lang="en-US" sz="4000" b="1" dirty="0" smtClean="0">
                <a:solidFill>
                  <a:schemeClr val="accent1">
                    <a:lumMod val="50000"/>
                  </a:schemeClr>
                </a:solidFill>
                <a:latin typeface="Book Antiqua" panose="02040602050305030304" pitchFamily="18" charset="0"/>
                <a:cs typeface="Arial" panose="020B0604020202020204" pitchFamily="34" charset="0"/>
              </a:rPr>
              <a:t>as</a:t>
            </a:r>
            <a:r>
              <a:rPr lang="lt-LT" sz="4000" b="1" dirty="0" smtClean="0">
                <a:solidFill>
                  <a:schemeClr val="accent1">
                    <a:lumMod val="50000"/>
                  </a:schemeClr>
                </a:solidFill>
                <a:latin typeface="Book Antiqua" panose="02040602050305030304" pitchFamily="18" charset="0"/>
                <a:cs typeface="Arial" panose="020B0604020202020204" pitchFamily="34" charset="0"/>
              </a:rPr>
              <a:t> ,,Mokinių </a:t>
            </a:r>
            <a:r>
              <a:rPr lang="lt-LT" sz="4000" b="1" dirty="0">
                <a:solidFill>
                  <a:schemeClr val="accent1">
                    <a:lumMod val="50000"/>
                  </a:schemeClr>
                </a:solidFill>
                <a:latin typeface="Book Antiqua" panose="02040602050305030304" pitchFamily="18" charset="0"/>
                <a:cs typeface="Arial" panose="020B0604020202020204" pitchFamily="34" charset="0"/>
              </a:rPr>
              <a:t>specialiųjų ugdymosi poreikių tenkinimo </a:t>
            </a:r>
            <a:r>
              <a:rPr lang="lt-LT" sz="4000" b="1" dirty="0" smtClean="0">
                <a:solidFill>
                  <a:schemeClr val="accent1">
                    <a:lumMod val="50000"/>
                  </a:schemeClr>
                </a:solidFill>
                <a:latin typeface="Book Antiqua" panose="02040602050305030304" pitchFamily="18" charset="0"/>
                <a:cs typeface="Arial" panose="020B0604020202020204" pitchFamily="34" charset="0"/>
              </a:rPr>
              <a:t>analizė gimnazijoje</a:t>
            </a:r>
            <a:r>
              <a:rPr lang="lt-LT" sz="4000" b="1" dirty="0" smtClean="0">
                <a:solidFill>
                  <a:schemeClr val="accent1">
                    <a:lumMod val="50000"/>
                  </a:schemeClr>
                </a:solidFill>
              </a:rPr>
              <a:t>“</a:t>
            </a:r>
            <a:endParaRPr lang="en-US" sz="4000" dirty="0">
              <a:solidFill>
                <a:schemeClr val="accent1">
                  <a:lumMod val="50000"/>
                </a:schemeClr>
              </a:solidFill>
            </a:endParaRPr>
          </a:p>
        </p:txBody>
      </p:sp>
      <p:sp>
        <p:nvSpPr>
          <p:cNvPr id="3" name="Subtitle 2"/>
          <p:cNvSpPr>
            <a:spLocks noGrp="1"/>
          </p:cNvSpPr>
          <p:nvPr>
            <p:ph type="subTitle" idx="1"/>
          </p:nvPr>
        </p:nvSpPr>
        <p:spPr>
          <a:xfrm>
            <a:off x="1981200" y="4700736"/>
            <a:ext cx="6934200" cy="1752600"/>
          </a:xfrm>
        </p:spPr>
        <p:txBody>
          <a:bodyPr>
            <a:normAutofit/>
          </a:bodyPr>
          <a:lstStyle/>
          <a:p>
            <a:pPr algn="r"/>
            <a:r>
              <a:rPr lang="lt-LT" sz="2400" b="1" dirty="0" smtClean="0">
                <a:solidFill>
                  <a:schemeClr val="accent1">
                    <a:lumMod val="50000"/>
                  </a:schemeClr>
                </a:solidFill>
                <a:latin typeface="Book Antiqua" panose="02040602050305030304" pitchFamily="18" charset="0"/>
                <a:cs typeface="Arial" panose="020B0604020202020204" pitchFamily="34" charset="0"/>
              </a:rPr>
              <a:t>Atliktas 2017 m. spalio mėn.</a:t>
            </a:r>
          </a:p>
          <a:p>
            <a:pPr algn="r"/>
            <a:endParaRPr lang="en-US" sz="2400" dirty="0"/>
          </a:p>
        </p:txBody>
      </p:sp>
      <p:pic>
        <p:nvPicPr>
          <p:cNvPr id="4" name="Paveikslėlis 3"/>
          <p:cNvPicPr>
            <a:picLocks noChangeAspect="1"/>
          </p:cNvPicPr>
          <p:nvPr/>
        </p:nvPicPr>
        <p:blipFill>
          <a:blip r:embed="rId2"/>
          <a:stretch>
            <a:fillRect/>
          </a:stretch>
        </p:blipFill>
        <p:spPr>
          <a:xfrm>
            <a:off x="665918" y="3140968"/>
            <a:ext cx="2465922" cy="182478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p:txBody>
          <a:bodyPr/>
          <a:lstStyle/>
          <a:p>
            <a:endParaRPr lang="lt-LT" dirty="0" smtClean="0">
              <a:solidFill>
                <a:srgbClr val="FF0000"/>
              </a:solidFill>
              <a:latin typeface="Book Antiqua" panose="02040602050305030304" pitchFamily="18" charset="0"/>
            </a:endParaRPr>
          </a:p>
          <a:p>
            <a:pPr algn="ctr"/>
            <a:r>
              <a:rPr lang="lt-LT" sz="3600" dirty="0" smtClean="0">
                <a:solidFill>
                  <a:srgbClr val="FF0000"/>
                </a:solidFill>
                <a:latin typeface="Book Antiqua" panose="02040602050305030304" pitchFamily="18" charset="0"/>
              </a:rPr>
              <a:t>I</a:t>
            </a:r>
            <a:r>
              <a:rPr lang="lt-LT" sz="3600" b="1" dirty="0" smtClean="0">
                <a:solidFill>
                  <a:srgbClr val="FF0000"/>
                </a:solidFill>
                <a:latin typeface="Book Antiqua" panose="02040602050305030304" pitchFamily="18" charset="0"/>
              </a:rPr>
              <a:t>. VEIKSNIAI, TURINTYS ĮTAKOS MOKINIŲ SPECIALIŲJŲ UGDYMOSI POREIKIŲ TENKINIMUI</a:t>
            </a:r>
            <a:endParaRPr lang="lt-LT" sz="3600" b="1" dirty="0">
              <a:solidFill>
                <a:srgbClr val="FF0000"/>
              </a:solidFill>
              <a:latin typeface="Book Antiqua" panose="02040602050305030304" pitchFamily="18" charset="0"/>
            </a:endParaRPr>
          </a:p>
        </p:txBody>
      </p:sp>
      <p:sp>
        <p:nvSpPr>
          <p:cNvPr id="3" name="Antraštė 2"/>
          <p:cNvSpPr>
            <a:spLocks noGrp="1"/>
          </p:cNvSpPr>
          <p:nvPr>
            <p:ph type="title"/>
          </p:nvPr>
        </p:nvSpPr>
        <p:spPr/>
        <p:txBody>
          <a:bodyPr/>
          <a:lstStyle/>
          <a:p>
            <a:endParaRPr lang="lt-LT"/>
          </a:p>
        </p:txBody>
      </p:sp>
    </p:spTree>
    <p:extLst>
      <p:ext uri="{BB962C8B-B14F-4D97-AF65-F5344CB8AC3E}">
        <p14:creationId xmlns:p14="http://schemas.microsoft.com/office/powerpoint/2010/main" val="2715834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urinio vietos rezervavimo ženklas 9"/>
          <p:cNvGraphicFramePr>
            <a:graphicFrameLocks noGrp="1"/>
          </p:cNvGraphicFramePr>
          <p:nvPr>
            <p:ph idx="1"/>
            <p:extLst>
              <p:ext uri="{D42A27DB-BD31-4B8C-83A1-F6EECF244321}">
                <p14:modId xmlns:p14="http://schemas.microsoft.com/office/powerpoint/2010/main" val="1012030918"/>
              </p:ext>
            </p:extLst>
          </p:nvPr>
        </p:nvGraphicFramePr>
        <p:xfrm>
          <a:off x="457200" y="980728"/>
          <a:ext cx="8003232" cy="5493097"/>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3091029" y="359054"/>
            <a:ext cx="4824536" cy="707886"/>
          </a:xfrm>
          <a:prstGeom prst="rect">
            <a:avLst/>
          </a:prstGeom>
          <a:noFill/>
        </p:spPr>
        <p:txBody>
          <a:bodyPr wrap="square" rtlCol="0">
            <a:spAutoFit/>
          </a:bodyPr>
          <a:lstStyle/>
          <a:p>
            <a:pPr algn="r"/>
            <a:r>
              <a:rPr lang="lt-LT" sz="2000" b="1" dirty="0" smtClean="0">
                <a:solidFill>
                  <a:schemeClr val="accent2">
                    <a:lumMod val="75000"/>
                  </a:schemeClr>
                </a:solidFill>
                <a:latin typeface="Book Antiqua" panose="02040602050305030304" pitchFamily="18" charset="0"/>
              </a:rPr>
              <a:t>1.Veiksniai, turintys įtakos SUP tenkinimui</a:t>
            </a:r>
            <a:endParaRPr lang="lt-LT" sz="2000" b="1" dirty="0">
              <a:solidFill>
                <a:schemeClr val="accent2">
                  <a:lumMod val="75000"/>
                </a:schemeClr>
              </a:solidFill>
              <a:latin typeface="Book Antiqua" panose="02040602050305030304" pitchFamily="18" charset="0"/>
            </a:endParaRPr>
          </a:p>
        </p:txBody>
      </p:sp>
    </p:spTree>
    <p:extLst>
      <p:ext uri="{BB962C8B-B14F-4D97-AF65-F5344CB8AC3E}">
        <p14:creationId xmlns:p14="http://schemas.microsoft.com/office/powerpoint/2010/main" val="24634135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urinio vietos rezervavimo ženklas 9"/>
          <p:cNvGraphicFramePr>
            <a:graphicFrameLocks noGrp="1"/>
          </p:cNvGraphicFramePr>
          <p:nvPr>
            <p:ph idx="1"/>
            <p:extLst>
              <p:ext uri="{D42A27DB-BD31-4B8C-83A1-F6EECF244321}">
                <p14:modId xmlns:p14="http://schemas.microsoft.com/office/powerpoint/2010/main" val="1237292167"/>
              </p:ext>
            </p:extLst>
          </p:nvPr>
        </p:nvGraphicFramePr>
        <p:xfrm>
          <a:off x="539552" y="565438"/>
          <a:ext cx="8003232" cy="5493097"/>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3347864" y="335838"/>
            <a:ext cx="4824536" cy="707886"/>
          </a:xfrm>
          <a:prstGeom prst="rect">
            <a:avLst/>
          </a:prstGeom>
          <a:noFill/>
        </p:spPr>
        <p:txBody>
          <a:bodyPr wrap="square" rtlCol="0">
            <a:spAutoFit/>
          </a:bodyPr>
          <a:lstStyle/>
          <a:p>
            <a:pPr algn="r"/>
            <a:r>
              <a:rPr lang="en-GB" sz="2000" b="1" dirty="0" smtClean="0">
                <a:solidFill>
                  <a:schemeClr val="accent2">
                    <a:lumMod val="75000"/>
                  </a:schemeClr>
                </a:solidFill>
              </a:rPr>
              <a:t>I</a:t>
            </a:r>
            <a:r>
              <a:rPr lang="en-GB" sz="2000" b="1" dirty="0" smtClean="0">
                <a:solidFill>
                  <a:schemeClr val="accent2">
                    <a:lumMod val="75000"/>
                  </a:schemeClr>
                </a:solidFill>
                <a:latin typeface="Book Antiqua" panose="02040602050305030304" pitchFamily="18" charset="0"/>
              </a:rPr>
              <a:t>. </a:t>
            </a:r>
            <a:r>
              <a:rPr lang="lt-LT" sz="2000" b="1" dirty="0" smtClean="0">
                <a:solidFill>
                  <a:schemeClr val="accent2">
                    <a:lumMod val="75000"/>
                  </a:schemeClr>
                </a:solidFill>
                <a:latin typeface="Book Antiqua" panose="02040602050305030304" pitchFamily="18" charset="0"/>
              </a:rPr>
              <a:t>Veiksniai, turintys įtakos SUP tenkinimui</a:t>
            </a:r>
            <a:endParaRPr lang="lt-LT" sz="2000" b="1" dirty="0">
              <a:solidFill>
                <a:schemeClr val="accent2">
                  <a:lumMod val="75000"/>
                </a:schemeClr>
              </a:solidFill>
              <a:latin typeface="Book Antiqua" panose="02040602050305030304" pitchFamily="18" charset="0"/>
            </a:endParaRPr>
          </a:p>
        </p:txBody>
      </p:sp>
    </p:spTree>
    <p:extLst>
      <p:ext uri="{BB962C8B-B14F-4D97-AF65-F5344CB8AC3E}">
        <p14:creationId xmlns:p14="http://schemas.microsoft.com/office/powerpoint/2010/main" val="1330050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urinio vietos rezervavimo ženklas 9"/>
          <p:cNvGraphicFramePr>
            <a:graphicFrameLocks noGrp="1"/>
          </p:cNvGraphicFramePr>
          <p:nvPr>
            <p:ph idx="1"/>
            <p:extLst>
              <p:ext uri="{D42A27DB-BD31-4B8C-83A1-F6EECF244321}">
                <p14:modId xmlns:p14="http://schemas.microsoft.com/office/powerpoint/2010/main" val="2227581181"/>
              </p:ext>
            </p:extLst>
          </p:nvPr>
        </p:nvGraphicFramePr>
        <p:xfrm>
          <a:off x="539552" y="565438"/>
          <a:ext cx="8003232" cy="5493097"/>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3059832" y="359054"/>
            <a:ext cx="4824536" cy="707886"/>
          </a:xfrm>
          <a:prstGeom prst="rect">
            <a:avLst/>
          </a:prstGeom>
          <a:noFill/>
        </p:spPr>
        <p:txBody>
          <a:bodyPr wrap="square" rtlCol="0">
            <a:spAutoFit/>
          </a:bodyPr>
          <a:lstStyle/>
          <a:p>
            <a:pPr algn="r"/>
            <a:r>
              <a:rPr lang="en-GB" sz="2000" dirty="0" smtClean="0">
                <a:solidFill>
                  <a:schemeClr val="accent2">
                    <a:lumMod val="75000"/>
                  </a:schemeClr>
                </a:solidFill>
              </a:rPr>
              <a:t>I. </a:t>
            </a:r>
            <a:r>
              <a:rPr lang="lt-LT" sz="2000" b="1" dirty="0" smtClean="0">
                <a:solidFill>
                  <a:schemeClr val="accent2">
                    <a:lumMod val="75000"/>
                  </a:schemeClr>
                </a:solidFill>
                <a:latin typeface="Book Antiqua" panose="02040602050305030304" pitchFamily="18" charset="0"/>
              </a:rPr>
              <a:t>Veiksniai, turintys įtakos SUP tenkinimui</a:t>
            </a:r>
            <a:endParaRPr lang="lt-LT" sz="2000" b="1" dirty="0">
              <a:solidFill>
                <a:schemeClr val="accent2">
                  <a:lumMod val="75000"/>
                </a:schemeClr>
              </a:solidFill>
              <a:latin typeface="Book Antiqua" panose="02040602050305030304" pitchFamily="18" charset="0"/>
            </a:endParaRPr>
          </a:p>
        </p:txBody>
      </p:sp>
    </p:spTree>
    <p:extLst>
      <p:ext uri="{BB962C8B-B14F-4D97-AF65-F5344CB8AC3E}">
        <p14:creationId xmlns:p14="http://schemas.microsoft.com/office/powerpoint/2010/main" val="910147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urinio vietos rezervavimo ženklas 9"/>
          <p:cNvGraphicFramePr>
            <a:graphicFrameLocks noGrp="1"/>
          </p:cNvGraphicFramePr>
          <p:nvPr>
            <p:ph idx="1"/>
            <p:extLst>
              <p:ext uri="{D42A27DB-BD31-4B8C-83A1-F6EECF244321}">
                <p14:modId xmlns:p14="http://schemas.microsoft.com/office/powerpoint/2010/main" val="2943729966"/>
              </p:ext>
            </p:extLst>
          </p:nvPr>
        </p:nvGraphicFramePr>
        <p:xfrm>
          <a:off x="539552" y="565438"/>
          <a:ext cx="8003232" cy="5493097"/>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3779912" y="326275"/>
            <a:ext cx="4824536" cy="707886"/>
          </a:xfrm>
          <a:prstGeom prst="rect">
            <a:avLst/>
          </a:prstGeom>
          <a:noFill/>
        </p:spPr>
        <p:txBody>
          <a:bodyPr wrap="square" rtlCol="0">
            <a:spAutoFit/>
          </a:bodyPr>
          <a:lstStyle/>
          <a:p>
            <a:pPr algn="r"/>
            <a:r>
              <a:rPr lang="en-GB" sz="2000" dirty="0" smtClean="0">
                <a:solidFill>
                  <a:schemeClr val="accent2">
                    <a:lumMod val="75000"/>
                  </a:schemeClr>
                </a:solidFill>
              </a:rPr>
              <a:t>I</a:t>
            </a:r>
            <a:r>
              <a:rPr lang="en-GB" sz="2000" dirty="0" smtClean="0">
                <a:solidFill>
                  <a:schemeClr val="accent2">
                    <a:lumMod val="75000"/>
                  </a:schemeClr>
                </a:solidFill>
                <a:latin typeface="Book Antiqua" panose="02040602050305030304" pitchFamily="18" charset="0"/>
              </a:rPr>
              <a:t>. </a:t>
            </a:r>
            <a:r>
              <a:rPr lang="lt-LT" sz="2000" b="1" dirty="0" smtClean="0">
                <a:solidFill>
                  <a:schemeClr val="accent2">
                    <a:lumMod val="75000"/>
                  </a:schemeClr>
                </a:solidFill>
                <a:latin typeface="Book Antiqua" panose="02040602050305030304" pitchFamily="18" charset="0"/>
              </a:rPr>
              <a:t>Veiksniai, turintys įtakos SUP tenkinimui</a:t>
            </a:r>
            <a:endParaRPr lang="lt-LT" sz="2000" b="1" dirty="0">
              <a:solidFill>
                <a:schemeClr val="accent2">
                  <a:lumMod val="75000"/>
                </a:schemeClr>
              </a:solidFill>
              <a:latin typeface="Book Antiqua" panose="02040602050305030304" pitchFamily="18" charset="0"/>
            </a:endParaRPr>
          </a:p>
        </p:txBody>
      </p:sp>
    </p:spTree>
    <p:extLst>
      <p:ext uri="{BB962C8B-B14F-4D97-AF65-F5344CB8AC3E}">
        <p14:creationId xmlns:p14="http://schemas.microsoft.com/office/powerpoint/2010/main" val="41719827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urinio vietos rezervavimo ženklas 9"/>
          <p:cNvGraphicFramePr>
            <a:graphicFrameLocks noGrp="1"/>
          </p:cNvGraphicFramePr>
          <p:nvPr>
            <p:ph idx="1"/>
            <p:extLst>
              <p:ext uri="{D42A27DB-BD31-4B8C-83A1-F6EECF244321}">
                <p14:modId xmlns:p14="http://schemas.microsoft.com/office/powerpoint/2010/main" val="3880765494"/>
              </p:ext>
            </p:extLst>
          </p:nvPr>
        </p:nvGraphicFramePr>
        <p:xfrm>
          <a:off x="539552" y="565438"/>
          <a:ext cx="8003232" cy="5493097"/>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3851920" y="260648"/>
            <a:ext cx="4824536" cy="707886"/>
          </a:xfrm>
          <a:prstGeom prst="rect">
            <a:avLst/>
          </a:prstGeom>
          <a:noFill/>
        </p:spPr>
        <p:txBody>
          <a:bodyPr wrap="square" rtlCol="0">
            <a:spAutoFit/>
          </a:bodyPr>
          <a:lstStyle/>
          <a:p>
            <a:pPr algn="r"/>
            <a:r>
              <a:rPr lang="en-GB" sz="2000" dirty="0" smtClean="0">
                <a:solidFill>
                  <a:schemeClr val="accent2">
                    <a:lumMod val="75000"/>
                  </a:schemeClr>
                </a:solidFill>
              </a:rPr>
              <a:t>I</a:t>
            </a:r>
            <a:r>
              <a:rPr lang="en-GB" sz="2000" dirty="0" smtClean="0">
                <a:solidFill>
                  <a:schemeClr val="accent2">
                    <a:lumMod val="75000"/>
                  </a:schemeClr>
                </a:solidFill>
                <a:latin typeface="Book Antiqua" panose="02040602050305030304" pitchFamily="18" charset="0"/>
              </a:rPr>
              <a:t>. </a:t>
            </a:r>
            <a:r>
              <a:rPr lang="lt-LT" sz="2000" b="1" dirty="0" smtClean="0">
                <a:solidFill>
                  <a:schemeClr val="accent2">
                    <a:lumMod val="75000"/>
                  </a:schemeClr>
                </a:solidFill>
                <a:latin typeface="Book Antiqua" panose="02040602050305030304" pitchFamily="18" charset="0"/>
              </a:rPr>
              <a:t>Veiksniai, turintys įtakos SUP tenkinimui</a:t>
            </a:r>
            <a:endParaRPr lang="lt-LT" sz="2000" b="1" dirty="0">
              <a:solidFill>
                <a:schemeClr val="accent2">
                  <a:lumMod val="75000"/>
                </a:schemeClr>
              </a:solidFill>
              <a:latin typeface="Book Antiqua" panose="02040602050305030304" pitchFamily="18" charset="0"/>
            </a:endParaRPr>
          </a:p>
        </p:txBody>
      </p:sp>
    </p:spTree>
    <p:extLst>
      <p:ext uri="{BB962C8B-B14F-4D97-AF65-F5344CB8AC3E}">
        <p14:creationId xmlns:p14="http://schemas.microsoft.com/office/powerpoint/2010/main" val="22185998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urinio vietos rezervavimo ženklas 9"/>
          <p:cNvGraphicFramePr>
            <a:graphicFrameLocks noGrp="1"/>
          </p:cNvGraphicFramePr>
          <p:nvPr>
            <p:ph idx="1"/>
            <p:extLst>
              <p:ext uri="{D42A27DB-BD31-4B8C-83A1-F6EECF244321}">
                <p14:modId xmlns:p14="http://schemas.microsoft.com/office/powerpoint/2010/main" val="911738337"/>
              </p:ext>
            </p:extLst>
          </p:nvPr>
        </p:nvGraphicFramePr>
        <p:xfrm>
          <a:off x="539552" y="1268760"/>
          <a:ext cx="8003232" cy="5493097"/>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3059832" y="359054"/>
            <a:ext cx="4824536" cy="707886"/>
          </a:xfrm>
          <a:prstGeom prst="rect">
            <a:avLst/>
          </a:prstGeom>
          <a:noFill/>
        </p:spPr>
        <p:txBody>
          <a:bodyPr wrap="square" rtlCol="0">
            <a:spAutoFit/>
          </a:bodyPr>
          <a:lstStyle/>
          <a:p>
            <a:pPr algn="r"/>
            <a:r>
              <a:rPr lang="en-GB" sz="2000" dirty="0" smtClean="0">
                <a:solidFill>
                  <a:schemeClr val="accent2">
                    <a:lumMod val="75000"/>
                  </a:schemeClr>
                </a:solidFill>
              </a:rPr>
              <a:t>I</a:t>
            </a:r>
            <a:r>
              <a:rPr lang="en-GB" sz="2000" dirty="0" smtClean="0">
                <a:solidFill>
                  <a:schemeClr val="accent2">
                    <a:lumMod val="75000"/>
                  </a:schemeClr>
                </a:solidFill>
                <a:latin typeface="Book Antiqua" panose="02040602050305030304" pitchFamily="18" charset="0"/>
              </a:rPr>
              <a:t>. </a:t>
            </a:r>
            <a:r>
              <a:rPr lang="lt-LT" sz="2000" b="1" dirty="0" smtClean="0">
                <a:solidFill>
                  <a:schemeClr val="accent2">
                    <a:lumMod val="75000"/>
                  </a:schemeClr>
                </a:solidFill>
                <a:latin typeface="Book Antiqua" panose="02040602050305030304" pitchFamily="18" charset="0"/>
              </a:rPr>
              <a:t>Veiksniai, turintys įtakos SUP tenkinimui</a:t>
            </a:r>
            <a:endParaRPr lang="lt-LT" sz="2000" b="1" dirty="0">
              <a:solidFill>
                <a:schemeClr val="accent2">
                  <a:lumMod val="75000"/>
                </a:schemeClr>
              </a:solidFill>
              <a:latin typeface="Book Antiqua" panose="02040602050305030304" pitchFamily="18" charset="0"/>
            </a:endParaRPr>
          </a:p>
        </p:txBody>
      </p:sp>
    </p:spTree>
    <p:extLst>
      <p:ext uri="{BB962C8B-B14F-4D97-AF65-F5344CB8AC3E}">
        <p14:creationId xmlns:p14="http://schemas.microsoft.com/office/powerpoint/2010/main" val="2634516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urinio vietos rezervavimo ženklas 9"/>
          <p:cNvGraphicFramePr>
            <a:graphicFrameLocks noGrp="1"/>
          </p:cNvGraphicFramePr>
          <p:nvPr>
            <p:ph idx="1"/>
            <p:extLst>
              <p:ext uri="{D42A27DB-BD31-4B8C-83A1-F6EECF244321}">
                <p14:modId xmlns:p14="http://schemas.microsoft.com/office/powerpoint/2010/main" val="3043997850"/>
              </p:ext>
            </p:extLst>
          </p:nvPr>
        </p:nvGraphicFramePr>
        <p:xfrm>
          <a:off x="539552" y="565438"/>
          <a:ext cx="8003232" cy="5493097"/>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3373016" y="359054"/>
            <a:ext cx="4824536" cy="707886"/>
          </a:xfrm>
          <a:prstGeom prst="rect">
            <a:avLst/>
          </a:prstGeom>
          <a:noFill/>
        </p:spPr>
        <p:txBody>
          <a:bodyPr wrap="square" rtlCol="0">
            <a:spAutoFit/>
          </a:bodyPr>
          <a:lstStyle/>
          <a:p>
            <a:pPr algn="r"/>
            <a:r>
              <a:rPr lang="lt-LT" sz="2000" dirty="0" smtClean="0">
                <a:solidFill>
                  <a:schemeClr val="accent2">
                    <a:lumMod val="75000"/>
                  </a:schemeClr>
                </a:solidFill>
                <a:latin typeface="Book Antiqua" panose="02040602050305030304" pitchFamily="18" charset="0"/>
              </a:rPr>
              <a:t>1</a:t>
            </a:r>
            <a:r>
              <a:rPr lang="lt-LT" sz="2000" b="1" dirty="0" smtClean="0">
                <a:solidFill>
                  <a:schemeClr val="accent2">
                    <a:lumMod val="75000"/>
                  </a:schemeClr>
                </a:solidFill>
                <a:latin typeface="Book Antiqua" panose="02040602050305030304" pitchFamily="18" charset="0"/>
              </a:rPr>
              <a:t>. Veiksniai, turintys įtakos SUP tenkinimui</a:t>
            </a:r>
            <a:endParaRPr lang="lt-LT" sz="2000" b="1" dirty="0">
              <a:solidFill>
                <a:schemeClr val="accent2">
                  <a:lumMod val="75000"/>
                </a:schemeClr>
              </a:solidFill>
              <a:latin typeface="Book Antiqua" panose="02040602050305030304" pitchFamily="18" charset="0"/>
            </a:endParaRPr>
          </a:p>
        </p:txBody>
      </p:sp>
    </p:spTree>
    <p:extLst>
      <p:ext uri="{BB962C8B-B14F-4D97-AF65-F5344CB8AC3E}">
        <p14:creationId xmlns:p14="http://schemas.microsoft.com/office/powerpoint/2010/main" val="28503067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61307616"/>
              </p:ext>
            </p:extLst>
          </p:nvPr>
        </p:nvGraphicFramePr>
        <p:xfrm>
          <a:off x="827584" y="705272"/>
          <a:ext cx="7829576" cy="5637113"/>
        </p:xfrm>
        <a:graphic>
          <a:graphicData uri="http://schemas.openxmlformats.org/drawingml/2006/chart">
            <c:chart xmlns:c="http://schemas.openxmlformats.org/drawingml/2006/chart" xmlns:r="http://schemas.openxmlformats.org/officeDocument/2006/relationships" r:id="rId2"/>
          </a:graphicData>
        </a:graphic>
      </p:graphicFrame>
      <p:sp>
        <p:nvSpPr>
          <p:cNvPr id="2" name="Stačiakampis 1"/>
          <p:cNvSpPr/>
          <p:nvPr/>
        </p:nvSpPr>
        <p:spPr>
          <a:xfrm>
            <a:off x="3635896" y="476672"/>
            <a:ext cx="4752528" cy="457200"/>
          </a:xfrm>
          <a:prstGeom prst="rect">
            <a:avLst/>
          </a:prstGeom>
          <a:no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6104672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a:lstStyle/>
          <a:p>
            <a:endParaRPr lang="lt-LT" dirty="0" smtClean="0"/>
          </a:p>
          <a:p>
            <a:r>
              <a:rPr lang="lt-LT" sz="3200" b="1" dirty="0" smtClean="0">
                <a:solidFill>
                  <a:schemeClr val="accent2">
                    <a:lumMod val="75000"/>
                  </a:schemeClr>
                </a:solidFill>
                <a:latin typeface="Book Antiqua" panose="02040602050305030304" pitchFamily="18" charset="0"/>
                <a:cs typeface="Arial" panose="020B0604020202020204" pitchFamily="34" charset="0"/>
              </a:rPr>
              <a:t>1.3. PALANKAUS MIKROKLIMATO KŪRIMAS</a:t>
            </a:r>
          </a:p>
        </p:txBody>
      </p:sp>
      <p:sp>
        <p:nvSpPr>
          <p:cNvPr id="2" name="Antraštė 1"/>
          <p:cNvSpPr>
            <a:spLocks noGrp="1"/>
          </p:cNvSpPr>
          <p:nvPr>
            <p:ph type="title"/>
          </p:nvPr>
        </p:nvSpPr>
        <p:spPr/>
        <p:txBody>
          <a:bodyPr/>
          <a:lstStyle/>
          <a:p>
            <a:endParaRPr lang="lt-LT" dirty="0"/>
          </a:p>
        </p:txBody>
      </p:sp>
    </p:spTree>
    <p:extLst>
      <p:ext uri="{BB962C8B-B14F-4D97-AF65-F5344CB8AC3E}">
        <p14:creationId xmlns:p14="http://schemas.microsoft.com/office/powerpoint/2010/main" val="1636982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242587"/>
          </a:xfrm>
        </p:spPr>
        <p:txBody>
          <a:bodyPr>
            <a:normAutofit/>
          </a:bodyPr>
          <a:lstStyle/>
          <a:p>
            <a:r>
              <a:rPr lang="lt-LT" sz="3600" b="1" dirty="0" smtClean="0">
                <a:solidFill>
                  <a:schemeClr val="accent1">
                    <a:lumMod val="50000"/>
                  </a:schemeClr>
                </a:solidFill>
                <a:latin typeface="Book Antiqua" panose="02040602050305030304" pitchFamily="18" charset="0"/>
                <a:cs typeface="Arial" panose="020B0604020202020204" pitchFamily="34" charset="0"/>
              </a:rPr>
              <a:t>Šiuolaikinė mokykla yra </a:t>
            </a:r>
            <a:r>
              <a:rPr lang="lt-LT" sz="3600" b="1" dirty="0" err="1" smtClean="0">
                <a:solidFill>
                  <a:schemeClr val="accent1">
                    <a:lumMod val="50000"/>
                  </a:schemeClr>
                </a:solidFill>
                <a:latin typeface="Book Antiqua" panose="02040602050305030304" pitchFamily="18" charset="0"/>
                <a:cs typeface="Arial" panose="020B0604020202020204" pitchFamily="34" charset="0"/>
              </a:rPr>
              <a:t>inkliuzinė</a:t>
            </a:r>
            <a:r>
              <a:rPr lang="lt-LT" sz="3600" b="1" dirty="0" smtClean="0">
                <a:solidFill>
                  <a:schemeClr val="accent1">
                    <a:lumMod val="50000"/>
                  </a:schemeClr>
                </a:solidFill>
                <a:latin typeface="Book Antiqua" panose="02040602050305030304" pitchFamily="18" charset="0"/>
                <a:cs typeface="Arial" panose="020B0604020202020204" pitchFamily="34" charset="0"/>
              </a:rPr>
              <a:t>, atvira įvairių gebėjimų mokiniams</a:t>
            </a:r>
            <a:r>
              <a:rPr lang="lt-LT" sz="3600" dirty="0" smtClean="0">
                <a:solidFill>
                  <a:schemeClr val="accent1">
                    <a:lumMod val="50000"/>
                  </a:schemeClr>
                </a:solidFill>
                <a:latin typeface="Book Antiqua" panose="02040602050305030304" pitchFamily="18" charset="0"/>
                <a:cs typeface="Arial" panose="020B0604020202020204" pitchFamily="34" charset="0"/>
              </a:rPr>
              <a:t>.</a:t>
            </a:r>
            <a:endParaRPr lang="en-US" sz="3600" dirty="0">
              <a:solidFill>
                <a:schemeClr val="accent1">
                  <a:lumMod val="50000"/>
                </a:schemeClr>
              </a:solidFill>
              <a:latin typeface="Book Antiqua" panose="02040602050305030304" pitchFamily="18" charset="0"/>
              <a:cs typeface="Arial" panose="020B0604020202020204" pitchFamily="34" charset="0"/>
            </a:endParaRPr>
          </a:p>
        </p:txBody>
      </p:sp>
      <p:pic>
        <p:nvPicPr>
          <p:cNvPr id="1026" name="Picture 2" descr="Vaizdo rezultatas pagal užklausą „inkliuzi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5" y="2060847"/>
            <a:ext cx="6768752" cy="41764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urinio vietos rezervavimo ženklas 9"/>
          <p:cNvGraphicFramePr>
            <a:graphicFrameLocks noGrp="1"/>
          </p:cNvGraphicFramePr>
          <p:nvPr>
            <p:ph idx="1"/>
            <p:extLst>
              <p:ext uri="{D42A27DB-BD31-4B8C-83A1-F6EECF244321}">
                <p14:modId xmlns:p14="http://schemas.microsoft.com/office/powerpoint/2010/main" val="2276471358"/>
              </p:ext>
            </p:extLst>
          </p:nvPr>
        </p:nvGraphicFramePr>
        <p:xfrm>
          <a:off x="457200" y="980728"/>
          <a:ext cx="8003232" cy="5493097"/>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3091029" y="359054"/>
            <a:ext cx="4824536" cy="707886"/>
          </a:xfrm>
          <a:prstGeom prst="rect">
            <a:avLst/>
          </a:prstGeom>
          <a:noFill/>
        </p:spPr>
        <p:txBody>
          <a:bodyPr wrap="square" rtlCol="0">
            <a:spAutoFit/>
          </a:bodyPr>
          <a:lstStyle/>
          <a:p>
            <a:pPr algn="r"/>
            <a:r>
              <a:rPr lang="lt-LT" sz="2000" b="1" dirty="0" smtClean="0">
                <a:solidFill>
                  <a:schemeClr val="accent2">
                    <a:lumMod val="75000"/>
                  </a:schemeClr>
                </a:solidFill>
                <a:latin typeface="Book Antiqua" panose="02040602050305030304" pitchFamily="18" charset="0"/>
              </a:rPr>
              <a:t>1.Veiksniai, turintys įtakos SUP tenkinimui</a:t>
            </a:r>
            <a:endParaRPr lang="lt-LT" sz="2000" b="1" dirty="0">
              <a:solidFill>
                <a:schemeClr val="accent2">
                  <a:lumMod val="75000"/>
                </a:schemeClr>
              </a:solidFill>
              <a:latin typeface="Book Antiqua" panose="02040602050305030304" pitchFamily="18" charset="0"/>
            </a:endParaRPr>
          </a:p>
        </p:txBody>
      </p:sp>
    </p:spTree>
    <p:extLst>
      <p:ext uri="{BB962C8B-B14F-4D97-AF65-F5344CB8AC3E}">
        <p14:creationId xmlns:p14="http://schemas.microsoft.com/office/powerpoint/2010/main" val="25721429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51940220"/>
              </p:ext>
            </p:extLst>
          </p:nvPr>
        </p:nvGraphicFramePr>
        <p:xfrm>
          <a:off x="1043608" y="332656"/>
          <a:ext cx="7829576" cy="56371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388627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91152297"/>
              </p:ext>
            </p:extLst>
          </p:nvPr>
        </p:nvGraphicFramePr>
        <p:xfrm>
          <a:off x="1043608" y="332656"/>
          <a:ext cx="7829576" cy="56371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17834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62694979"/>
              </p:ext>
            </p:extLst>
          </p:nvPr>
        </p:nvGraphicFramePr>
        <p:xfrm>
          <a:off x="1043608" y="332656"/>
          <a:ext cx="7829576" cy="56371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94002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10871776"/>
              </p:ext>
            </p:extLst>
          </p:nvPr>
        </p:nvGraphicFramePr>
        <p:xfrm>
          <a:off x="1043608" y="332656"/>
          <a:ext cx="7829576" cy="56371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59200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90841275"/>
              </p:ext>
            </p:extLst>
          </p:nvPr>
        </p:nvGraphicFramePr>
        <p:xfrm>
          <a:off x="1043608" y="332656"/>
          <a:ext cx="7829576" cy="56371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82541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9176481"/>
              </p:ext>
            </p:extLst>
          </p:nvPr>
        </p:nvGraphicFramePr>
        <p:xfrm>
          <a:off x="1043608" y="332656"/>
          <a:ext cx="7829576" cy="56371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12625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10423312"/>
              </p:ext>
            </p:extLst>
          </p:nvPr>
        </p:nvGraphicFramePr>
        <p:xfrm>
          <a:off x="1043608" y="332656"/>
          <a:ext cx="7829576" cy="56371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863333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29117490"/>
              </p:ext>
            </p:extLst>
          </p:nvPr>
        </p:nvGraphicFramePr>
        <p:xfrm>
          <a:off x="1043608" y="332656"/>
          <a:ext cx="7829576" cy="56371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6300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a:lstStyle/>
          <a:p>
            <a:pPr marL="109728" indent="0">
              <a:buNone/>
            </a:pPr>
            <a:endParaRPr lang="lt-LT" dirty="0"/>
          </a:p>
          <a:p>
            <a:pPr algn="ctr"/>
            <a:r>
              <a:rPr lang="lt-LT" b="1" dirty="0" smtClean="0">
                <a:solidFill>
                  <a:schemeClr val="accent2">
                    <a:lumMod val="75000"/>
                  </a:schemeClr>
                </a:solidFill>
                <a:latin typeface="Book Antiqua" panose="02040602050305030304" pitchFamily="18" charset="0"/>
                <a:cs typeface="Arial" panose="020B0604020202020204" pitchFamily="34" charset="0"/>
              </a:rPr>
              <a:t>1.4. PASTATO IR  APLINKOS PRITAIKYMAS </a:t>
            </a:r>
            <a:endParaRPr lang="lt-LT" b="1" dirty="0">
              <a:solidFill>
                <a:schemeClr val="accent2">
                  <a:lumMod val="75000"/>
                </a:schemeClr>
              </a:solidFill>
              <a:latin typeface="Book Antiqua" panose="02040602050305030304" pitchFamily="18" charset="0"/>
              <a:cs typeface="Arial" panose="020B0604020202020204" pitchFamily="34" charset="0"/>
            </a:endParaRPr>
          </a:p>
        </p:txBody>
      </p:sp>
      <p:sp>
        <p:nvSpPr>
          <p:cNvPr id="2" name="Antraštė 1"/>
          <p:cNvSpPr>
            <a:spLocks noGrp="1"/>
          </p:cNvSpPr>
          <p:nvPr>
            <p:ph type="title"/>
          </p:nvPr>
        </p:nvSpPr>
        <p:spPr/>
        <p:txBody>
          <a:bodyPr/>
          <a:lstStyle/>
          <a:p>
            <a:endParaRPr lang="lt-LT"/>
          </a:p>
        </p:txBody>
      </p:sp>
      <p:pic>
        <p:nvPicPr>
          <p:cNvPr id="1026" name="Picture 2" descr="Vaizdo rezultatas pagal užklausą „universalusis dizain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140968"/>
            <a:ext cx="4680520" cy="3128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377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098571"/>
          </a:xfrm>
        </p:spPr>
        <p:txBody>
          <a:bodyPr>
            <a:normAutofit/>
          </a:bodyPr>
          <a:lstStyle/>
          <a:p>
            <a:pPr algn="just"/>
            <a:r>
              <a:rPr lang="lt-LT" sz="3600" b="1" dirty="0" smtClean="0">
                <a:solidFill>
                  <a:schemeClr val="accent1">
                    <a:lumMod val="50000"/>
                  </a:schemeClr>
                </a:solidFill>
                <a:latin typeface="Book Antiqua" panose="02040602050305030304" pitchFamily="18" charset="0"/>
                <a:cs typeface="Arial" panose="020B0604020202020204" pitchFamily="34" charset="0"/>
              </a:rPr>
              <a:t>Svarbu sukurti kokybiškas ugdymo sąlygas, tenkinant mokinių specialiuosius ugdymosi poreikius.</a:t>
            </a:r>
            <a:endParaRPr lang="en-US" sz="3600" b="1" dirty="0">
              <a:solidFill>
                <a:schemeClr val="accent1">
                  <a:lumMod val="50000"/>
                </a:schemeClr>
              </a:solidFill>
              <a:latin typeface="Book Antiqua" panose="02040602050305030304" pitchFamily="18"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573016"/>
            <a:ext cx="715327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urinio vietos rezervavimo ženklas 9"/>
          <p:cNvGraphicFramePr>
            <a:graphicFrameLocks noGrp="1"/>
          </p:cNvGraphicFramePr>
          <p:nvPr>
            <p:ph idx="1"/>
            <p:extLst>
              <p:ext uri="{D42A27DB-BD31-4B8C-83A1-F6EECF244321}">
                <p14:modId xmlns:p14="http://schemas.microsoft.com/office/powerpoint/2010/main" val="4269071213"/>
              </p:ext>
            </p:extLst>
          </p:nvPr>
        </p:nvGraphicFramePr>
        <p:xfrm>
          <a:off x="539552" y="565438"/>
          <a:ext cx="8003232" cy="54930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623427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urinio vietos rezervavimo ženklas 9"/>
          <p:cNvGraphicFramePr>
            <a:graphicFrameLocks noGrp="1"/>
          </p:cNvGraphicFramePr>
          <p:nvPr>
            <p:ph idx="1"/>
            <p:extLst>
              <p:ext uri="{D42A27DB-BD31-4B8C-83A1-F6EECF244321}">
                <p14:modId xmlns:p14="http://schemas.microsoft.com/office/powerpoint/2010/main" val="3596798420"/>
              </p:ext>
            </p:extLst>
          </p:nvPr>
        </p:nvGraphicFramePr>
        <p:xfrm>
          <a:off x="539552" y="565438"/>
          <a:ext cx="8003232" cy="54930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149017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a:lstStyle/>
          <a:p>
            <a:r>
              <a:rPr lang="lt-LT" sz="2400" dirty="0" smtClean="0">
                <a:solidFill>
                  <a:schemeClr val="bg2">
                    <a:lumMod val="25000"/>
                  </a:schemeClr>
                </a:solidFill>
                <a:latin typeface="Arial" panose="020B0604020202020204" pitchFamily="34" charset="0"/>
                <a:cs typeface="Arial" panose="020B0604020202020204" pitchFamily="34" charset="0"/>
              </a:rPr>
              <a:t>1) sudėtinga neįgaliam patekti į kitus gimnazijos aukštus;</a:t>
            </a:r>
          </a:p>
          <a:p>
            <a:r>
              <a:rPr lang="lt-LT" sz="2400" dirty="0">
                <a:solidFill>
                  <a:schemeClr val="bg2">
                    <a:lumMod val="25000"/>
                  </a:schemeClr>
                </a:solidFill>
                <a:latin typeface="Arial" panose="020B0604020202020204" pitchFamily="34" charset="0"/>
                <a:cs typeface="Arial" panose="020B0604020202020204" pitchFamily="34" charset="0"/>
              </a:rPr>
              <a:t>2</a:t>
            </a:r>
            <a:r>
              <a:rPr lang="lt-LT" sz="2400" dirty="0" smtClean="0">
                <a:solidFill>
                  <a:schemeClr val="bg2">
                    <a:lumMod val="25000"/>
                  </a:schemeClr>
                </a:solidFill>
                <a:latin typeface="Arial" panose="020B0604020202020204" pitchFamily="34" charset="0"/>
                <a:cs typeface="Arial" panose="020B0604020202020204" pitchFamily="34" charset="0"/>
              </a:rPr>
              <a:t>) Kol poreikio nėra – patekimas į kitus aukštus neaktualus ( nėra mokinių su judėjimo negalia);</a:t>
            </a:r>
          </a:p>
          <a:p>
            <a:endParaRPr lang="lt-LT" dirty="0"/>
          </a:p>
        </p:txBody>
      </p:sp>
      <p:sp>
        <p:nvSpPr>
          <p:cNvPr id="2" name="Antraštė 1"/>
          <p:cNvSpPr>
            <a:spLocks noGrp="1"/>
          </p:cNvSpPr>
          <p:nvPr>
            <p:ph type="title"/>
          </p:nvPr>
        </p:nvSpPr>
        <p:spPr/>
        <p:txBody>
          <a:bodyPr>
            <a:normAutofit/>
          </a:bodyPr>
          <a:lstStyle/>
          <a:p>
            <a:r>
              <a:rPr lang="lt-LT" sz="2800" dirty="0" smtClean="0">
                <a:solidFill>
                  <a:schemeClr val="bg2">
                    <a:lumMod val="25000"/>
                  </a:schemeClr>
                </a:solidFill>
                <a:latin typeface="Arial" panose="020B0604020202020204" pitchFamily="34" charset="0"/>
                <a:cs typeface="Arial" panose="020B0604020202020204" pitchFamily="34" charset="0"/>
              </a:rPr>
              <a:t>1.4.3. Kita informacija ir komentarai</a:t>
            </a:r>
            <a:endParaRPr lang="lt-LT" sz="2800" dirty="0">
              <a:solidFill>
                <a:schemeClr val="bg2">
                  <a:lumMod val="25000"/>
                </a:schemeClr>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356992"/>
            <a:ext cx="3485045" cy="2319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600661" y="3386526"/>
            <a:ext cx="3841711" cy="2433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12233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a:lstStyle/>
          <a:p>
            <a:endParaRPr lang="lt-LT" dirty="0" smtClean="0"/>
          </a:p>
          <a:p>
            <a:endParaRPr lang="lt-LT" dirty="0"/>
          </a:p>
          <a:p>
            <a:pPr algn="ctr"/>
            <a:r>
              <a:rPr lang="lt-LT" sz="2800" b="1" dirty="0" smtClean="0">
                <a:solidFill>
                  <a:schemeClr val="bg2">
                    <a:lumMod val="25000"/>
                  </a:schemeClr>
                </a:solidFill>
                <a:latin typeface="Book Antiqua" panose="02040602050305030304" pitchFamily="18" charset="0"/>
                <a:cs typeface="Arial" panose="020B0604020202020204" pitchFamily="34" charset="0"/>
              </a:rPr>
              <a:t>1.5. VISIEMS MOKINIAMS PADEDAMA ADAPTUOTIS MOKYKLOJE</a:t>
            </a:r>
            <a:endParaRPr lang="lt-LT" sz="2800" b="1" dirty="0">
              <a:solidFill>
                <a:schemeClr val="bg2">
                  <a:lumMod val="25000"/>
                </a:schemeClr>
              </a:solidFill>
              <a:latin typeface="Book Antiqua" panose="02040602050305030304" pitchFamily="18" charset="0"/>
              <a:cs typeface="Arial" panose="020B0604020202020204" pitchFamily="34" charset="0"/>
            </a:endParaRPr>
          </a:p>
        </p:txBody>
      </p:sp>
      <p:sp>
        <p:nvSpPr>
          <p:cNvPr id="2" name="Antraštė 1"/>
          <p:cNvSpPr>
            <a:spLocks noGrp="1"/>
          </p:cNvSpPr>
          <p:nvPr>
            <p:ph type="title"/>
          </p:nvPr>
        </p:nvSpPr>
        <p:spPr/>
        <p:txBody>
          <a:bodyPr/>
          <a:lstStyle/>
          <a:p>
            <a:endParaRPr lang="lt-LT"/>
          </a:p>
        </p:txBody>
      </p:sp>
    </p:spTree>
    <p:extLst>
      <p:ext uri="{BB962C8B-B14F-4D97-AF65-F5344CB8AC3E}">
        <p14:creationId xmlns:p14="http://schemas.microsoft.com/office/powerpoint/2010/main" val="38552786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urinio vietos rezervavimo ženklas 9"/>
          <p:cNvGraphicFramePr>
            <a:graphicFrameLocks noGrp="1"/>
          </p:cNvGraphicFramePr>
          <p:nvPr>
            <p:ph idx="1"/>
            <p:extLst>
              <p:ext uri="{D42A27DB-BD31-4B8C-83A1-F6EECF244321}">
                <p14:modId xmlns:p14="http://schemas.microsoft.com/office/powerpoint/2010/main" val="3281337659"/>
              </p:ext>
            </p:extLst>
          </p:nvPr>
        </p:nvGraphicFramePr>
        <p:xfrm>
          <a:off x="539552" y="565438"/>
          <a:ext cx="8003232" cy="54930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41117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a:lstStyle/>
          <a:p>
            <a:endParaRPr lang="lt-LT" dirty="0" smtClean="0"/>
          </a:p>
          <a:p>
            <a:r>
              <a:rPr lang="lt-LT" sz="3200" b="1" dirty="0" smtClean="0">
                <a:solidFill>
                  <a:schemeClr val="accent1">
                    <a:lumMod val="50000"/>
                  </a:schemeClr>
                </a:solidFill>
                <a:latin typeface="Arial" panose="020B0604020202020204" pitchFamily="34" charset="0"/>
                <a:cs typeface="Arial" panose="020B0604020202020204" pitchFamily="34" charset="0"/>
              </a:rPr>
              <a:t>2.1. </a:t>
            </a:r>
            <a:r>
              <a:rPr lang="lt-LT" sz="3200" b="1" dirty="0" smtClean="0">
                <a:solidFill>
                  <a:schemeClr val="accent1">
                    <a:lumMod val="50000"/>
                  </a:schemeClr>
                </a:solidFill>
                <a:latin typeface="Book Antiqua" panose="02040602050305030304" pitchFamily="18" charset="0"/>
                <a:cs typeface="Arial" panose="020B0604020202020204" pitchFamily="34" charset="0"/>
              </a:rPr>
              <a:t>Pagalbos mokiniui organizavimas</a:t>
            </a:r>
            <a:endParaRPr lang="lt-LT" sz="3200" b="1" dirty="0">
              <a:solidFill>
                <a:schemeClr val="accent1">
                  <a:lumMod val="50000"/>
                </a:schemeClr>
              </a:solidFill>
              <a:latin typeface="Book Antiqua" panose="02040602050305030304" pitchFamily="18" charset="0"/>
              <a:cs typeface="Arial" panose="020B0604020202020204" pitchFamily="34" charset="0"/>
            </a:endParaRPr>
          </a:p>
        </p:txBody>
      </p:sp>
      <p:sp>
        <p:nvSpPr>
          <p:cNvPr id="2" name="Antraštė 1"/>
          <p:cNvSpPr>
            <a:spLocks noGrp="1"/>
          </p:cNvSpPr>
          <p:nvPr>
            <p:ph type="title"/>
          </p:nvPr>
        </p:nvSpPr>
        <p:spPr/>
        <p:txBody>
          <a:bodyPr>
            <a:normAutofit fontScale="90000"/>
          </a:bodyPr>
          <a:lstStyle/>
          <a:p>
            <a:pPr algn="ctr"/>
            <a:r>
              <a:rPr lang="lt-LT" dirty="0">
                <a:effectLst/>
                <a:latin typeface="Book Antiqua" panose="02040602050305030304" pitchFamily="18" charset="0"/>
                <a:cs typeface="Arial" panose="020B0604020202020204" pitchFamily="34" charset="0"/>
              </a:rPr>
              <a:t>2</a:t>
            </a:r>
            <a:r>
              <a:rPr lang="lt-LT" dirty="0" smtClean="0">
                <a:effectLst/>
                <a:latin typeface="Book Antiqua" panose="02040602050305030304" pitchFamily="18" charset="0"/>
                <a:cs typeface="Arial" panose="020B0604020202020204" pitchFamily="34" charset="0"/>
              </a:rPr>
              <a:t>. PAGALBA MOKINIUI IR MOKYTOJUI</a:t>
            </a:r>
            <a:endParaRPr lang="lt-LT" dirty="0">
              <a:effectLst/>
              <a:latin typeface="Book Antiqua" panose="02040602050305030304" pitchFamily="18" charset="0"/>
              <a:cs typeface="Arial" panose="020B0604020202020204" pitchFamily="34" charset="0"/>
            </a:endParaRPr>
          </a:p>
        </p:txBody>
      </p:sp>
    </p:spTree>
    <p:extLst>
      <p:ext uri="{BB962C8B-B14F-4D97-AF65-F5344CB8AC3E}">
        <p14:creationId xmlns:p14="http://schemas.microsoft.com/office/powerpoint/2010/main" val="40916238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urinio vietos rezervavimo ženklas 9"/>
          <p:cNvGraphicFramePr>
            <a:graphicFrameLocks noGrp="1"/>
          </p:cNvGraphicFramePr>
          <p:nvPr>
            <p:ph idx="1"/>
            <p:extLst>
              <p:ext uri="{D42A27DB-BD31-4B8C-83A1-F6EECF244321}">
                <p14:modId xmlns:p14="http://schemas.microsoft.com/office/powerpoint/2010/main" val="3110930903"/>
              </p:ext>
            </p:extLst>
          </p:nvPr>
        </p:nvGraphicFramePr>
        <p:xfrm>
          <a:off x="539552" y="565438"/>
          <a:ext cx="8003232" cy="54930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264482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urinio vietos rezervavimo ženklas 9"/>
          <p:cNvGraphicFramePr>
            <a:graphicFrameLocks noGrp="1"/>
          </p:cNvGraphicFramePr>
          <p:nvPr>
            <p:ph idx="1"/>
            <p:extLst>
              <p:ext uri="{D42A27DB-BD31-4B8C-83A1-F6EECF244321}">
                <p14:modId xmlns:p14="http://schemas.microsoft.com/office/powerpoint/2010/main" val="1321335823"/>
              </p:ext>
            </p:extLst>
          </p:nvPr>
        </p:nvGraphicFramePr>
        <p:xfrm>
          <a:off x="467544" y="620688"/>
          <a:ext cx="8003232" cy="54930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90592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22432469"/>
              </p:ext>
            </p:extLst>
          </p:nvPr>
        </p:nvGraphicFramePr>
        <p:xfrm>
          <a:off x="395536" y="476672"/>
          <a:ext cx="7829576" cy="56371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94664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urinio vietos rezervavimo ženklas 9"/>
          <p:cNvGraphicFramePr>
            <a:graphicFrameLocks noGrp="1"/>
          </p:cNvGraphicFramePr>
          <p:nvPr>
            <p:ph idx="1"/>
            <p:extLst>
              <p:ext uri="{D42A27DB-BD31-4B8C-83A1-F6EECF244321}">
                <p14:modId xmlns:p14="http://schemas.microsoft.com/office/powerpoint/2010/main" val="3983085319"/>
              </p:ext>
            </p:extLst>
          </p:nvPr>
        </p:nvGraphicFramePr>
        <p:xfrm>
          <a:off x="467544" y="637622"/>
          <a:ext cx="8003232" cy="54930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9245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lt-LT" sz="3600" dirty="0" smtClean="0">
                <a:latin typeface="Arial" panose="020B0604020202020204" pitchFamily="34" charset="0"/>
                <a:cs typeface="Arial" panose="020B0604020202020204" pitchFamily="34" charset="0"/>
              </a:rPr>
              <a:t> </a:t>
            </a:r>
            <a:r>
              <a:rPr lang="lt-LT" sz="2800" dirty="0" smtClean="0">
                <a:solidFill>
                  <a:schemeClr val="accent1">
                    <a:lumMod val="50000"/>
                  </a:schemeClr>
                </a:solidFill>
                <a:latin typeface="Book Antiqua" panose="02040602050305030304" pitchFamily="18" charset="0"/>
                <a:cs typeface="Arial" panose="020B0604020202020204" pitchFamily="34" charset="0"/>
              </a:rPr>
              <a:t>Mokyklos bendruomenės nuostata, palankus mikroklimatas, aplinkos pritaikymas, mokytojų žinios apie sutrikimų specifiką,  kvalifikacijos kėlimas, savišvieta, mokinio poreikių tyrimas ir bendradarbiavimas su tėvais, savalaikė ir efektyvi švietimo pagalba yra būtinos sąlygos, siekiant veiksmingo mokinių specialiųjų ugdymosi poreikių tenkinimo gimnazijoje</a:t>
            </a:r>
            <a:r>
              <a:rPr lang="lt-LT" sz="2800" dirty="0" smtClean="0">
                <a:solidFill>
                  <a:schemeClr val="accent1">
                    <a:lumMod val="50000"/>
                  </a:schemeClr>
                </a:solidFill>
                <a:latin typeface="Arial" panose="020B0604020202020204" pitchFamily="34" charset="0"/>
                <a:cs typeface="Arial" panose="020B0604020202020204" pitchFamily="34" charset="0"/>
              </a:rPr>
              <a:t>.</a:t>
            </a:r>
            <a:endParaRPr lang="en-US" sz="2800" dirty="0" smtClean="0">
              <a:solidFill>
                <a:schemeClr val="accent1">
                  <a:lumMod val="50000"/>
                </a:schemeClr>
              </a:solidFill>
              <a:latin typeface="Arial" panose="020B0604020202020204" pitchFamily="34" charset="0"/>
              <a:cs typeface="Arial" panose="020B0604020202020204" pitchFamily="34" charset="0"/>
            </a:endParaRPr>
          </a:p>
          <a:p>
            <a:pPr algn="just"/>
            <a:endParaRPr lang="en-US" sz="2800" dirty="0"/>
          </a:p>
          <a:p>
            <a:pPr algn="just"/>
            <a:endParaRPr lang="en-US" sz="3600" dirty="0" smtClean="0"/>
          </a:p>
        </p:txBody>
      </p:sp>
      <p:sp>
        <p:nvSpPr>
          <p:cNvPr id="2" name="Title 1"/>
          <p:cNvSpPr>
            <a:spLocks noGrp="1"/>
          </p:cNvSpPr>
          <p:nvPr>
            <p:ph type="title"/>
          </p:nvPr>
        </p:nvSpPr>
        <p:spPr/>
        <p:txBody>
          <a:bodyPr/>
          <a:lstStyle/>
          <a:p>
            <a:r>
              <a:rPr lang="lt-LT" dirty="0" smtClean="0">
                <a:latin typeface="Book Antiqua" panose="02040602050305030304" pitchFamily="18" charset="0"/>
              </a:rPr>
              <a:t>Prielaida</a:t>
            </a:r>
            <a:endParaRPr lang="en-US" dirty="0">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a:lstStyle/>
          <a:p>
            <a:endParaRPr lang="lt-LT" dirty="0" smtClean="0"/>
          </a:p>
          <a:p>
            <a:r>
              <a:rPr lang="lt-LT" sz="3600" b="1" dirty="0" smtClean="0">
                <a:solidFill>
                  <a:schemeClr val="accent1">
                    <a:lumMod val="50000"/>
                  </a:schemeClr>
                </a:solidFill>
                <a:latin typeface="Book Antiqua" panose="02040602050305030304" pitchFamily="18" charset="0"/>
                <a:cs typeface="Arial" panose="020B0604020202020204" pitchFamily="34" charset="0"/>
              </a:rPr>
              <a:t>2.2. Pagalba mokytojui</a:t>
            </a:r>
            <a:endParaRPr lang="lt-LT" sz="3600" b="1" dirty="0">
              <a:solidFill>
                <a:schemeClr val="accent1">
                  <a:lumMod val="50000"/>
                </a:schemeClr>
              </a:solidFill>
              <a:latin typeface="Book Antiqua" panose="02040602050305030304" pitchFamily="18" charset="0"/>
              <a:cs typeface="Arial" panose="020B0604020202020204" pitchFamily="34" charset="0"/>
            </a:endParaRPr>
          </a:p>
        </p:txBody>
      </p:sp>
      <p:sp>
        <p:nvSpPr>
          <p:cNvPr id="2" name="Antraštė 1"/>
          <p:cNvSpPr>
            <a:spLocks noGrp="1"/>
          </p:cNvSpPr>
          <p:nvPr>
            <p:ph type="title"/>
          </p:nvPr>
        </p:nvSpPr>
        <p:spPr/>
        <p:txBody>
          <a:bodyPr>
            <a:normAutofit fontScale="90000"/>
          </a:bodyPr>
          <a:lstStyle/>
          <a:p>
            <a:pPr algn="ctr"/>
            <a:r>
              <a:rPr lang="lt-LT" dirty="0">
                <a:effectLst/>
                <a:latin typeface="Arial" panose="020B0604020202020204" pitchFamily="34" charset="0"/>
                <a:cs typeface="Arial" panose="020B0604020202020204" pitchFamily="34" charset="0"/>
              </a:rPr>
              <a:t>2</a:t>
            </a:r>
            <a:r>
              <a:rPr lang="lt-LT" dirty="0" smtClean="0">
                <a:effectLst/>
                <a:latin typeface="Book Antiqua" panose="02040602050305030304" pitchFamily="18" charset="0"/>
                <a:cs typeface="Arial" panose="020B0604020202020204" pitchFamily="34" charset="0"/>
              </a:rPr>
              <a:t>. PAGALBA MOKINIUI IR MOKYTOJUI</a:t>
            </a:r>
            <a:endParaRPr lang="lt-LT" dirty="0">
              <a:effectLst/>
              <a:latin typeface="Book Antiqua" panose="02040602050305030304" pitchFamily="18" charset="0"/>
              <a:cs typeface="Arial" panose="020B0604020202020204" pitchFamily="34" charset="0"/>
            </a:endParaRPr>
          </a:p>
        </p:txBody>
      </p:sp>
    </p:spTree>
    <p:extLst>
      <p:ext uri="{BB962C8B-B14F-4D97-AF65-F5344CB8AC3E}">
        <p14:creationId xmlns:p14="http://schemas.microsoft.com/office/powerpoint/2010/main" val="3739344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urinio vietos rezervavimo ženklas 9"/>
          <p:cNvGraphicFramePr>
            <a:graphicFrameLocks noGrp="1"/>
          </p:cNvGraphicFramePr>
          <p:nvPr>
            <p:ph idx="1"/>
            <p:extLst>
              <p:ext uri="{D42A27DB-BD31-4B8C-83A1-F6EECF244321}">
                <p14:modId xmlns:p14="http://schemas.microsoft.com/office/powerpoint/2010/main" val="13178481"/>
              </p:ext>
            </p:extLst>
          </p:nvPr>
        </p:nvGraphicFramePr>
        <p:xfrm>
          <a:off x="467544" y="637622"/>
          <a:ext cx="8003232" cy="54930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51838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p:txBody>
          <a:bodyPr>
            <a:normAutofit/>
          </a:bodyPr>
          <a:lstStyle/>
          <a:p>
            <a:pPr algn="ctr"/>
            <a:endParaRPr lang="lt-LT" sz="2000" b="1" dirty="0" smtClean="0">
              <a:solidFill>
                <a:schemeClr val="accent1">
                  <a:lumMod val="50000"/>
                </a:schemeClr>
              </a:solidFill>
              <a:latin typeface="Arial" panose="020B0604020202020204" pitchFamily="34" charset="0"/>
              <a:cs typeface="Arial" panose="020B0604020202020204" pitchFamily="34" charset="0"/>
            </a:endParaRPr>
          </a:p>
          <a:p>
            <a:pPr algn="ctr"/>
            <a:r>
              <a:rPr lang="lt-LT" sz="2000" b="1" dirty="0" smtClean="0">
                <a:solidFill>
                  <a:schemeClr val="accent1">
                    <a:lumMod val="50000"/>
                  </a:schemeClr>
                </a:solidFill>
                <a:latin typeface="Arial" panose="020B0604020202020204" pitchFamily="34" charset="0"/>
                <a:cs typeface="Arial" panose="020B0604020202020204" pitchFamily="34" charset="0"/>
              </a:rPr>
              <a:t>1.  </a:t>
            </a:r>
            <a:r>
              <a:rPr lang="lt-LT" sz="2000" b="1" dirty="0" smtClean="0">
                <a:solidFill>
                  <a:schemeClr val="accent1">
                    <a:lumMod val="50000"/>
                  </a:schemeClr>
                </a:solidFill>
                <a:latin typeface="Book Antiqua" panose="02040602050305030304" pitchFamily="18" charset="0"/>
                <a:cs typeface="Arial" panose="020B0604020202020204" pitchFamily="34" charset="0"/>
              </a:rPr>
              <a:t>Mokytojo padėjėjo pamokoje- 6 </a:t>
            </a:r>
            <a:r>
              <a:rPr lang="lt-LT" sz="2000" b="1" dirty="0" err="1" smtClean="0">
                <a:solidFill>
                  <a:schemeClr val="accent1">
                    <a:lumMod val="50000"/>
                  </a:schemeClr>
                </a:solidFill>
                <a:latin typeface="Book Antiqua" panose="02040602050305030304" pitchFamily="18" charset="0"/>
                <a:cs typeface="Arial" panose="020B0604020202020204" pitchFamily="34" charset="0"/>
              </a:rPr>
              <a:t>ats</a:t>
            </a:r>
            <a:r>
              <a:rPr lang="lt-LT" sz="2000" b="1" dirty="0" smtClean="0">
                <a:solidFill>
                  <a:schemeClr val="accent1">
                    <a:lumMod val="50000"/>
                  </a:schemeClr>
                </a:solidFill>
                <a:latin typeface="Book Antiqua" panose="02040602050305030304" pitchFamily="18" charset="0"/>
                <a:cs typeface="Arial" panose="020B0604020202020204" pitchFamily="34" charset="0"/>
              </a:rPr>
              <a:t>.</a:t>
            </a:r>
          </a:p>
          <a:p>
            <a:pPr algn="ctr"/>
            <a:r>
              <a:rPr lang="lt-LT" sz="2000" b="1" dirty="0" smtClean="0">
                <a:solidFill>
                  <a:schemeClr val="accent1">
                    <a:lumMod val="50000"/>
                  </a:schemeClr>
                </a:solidFill>
                <a:latin typeface="Book Antiqua" panose="02040602050305030304" pitchFamily="18" charset="0"/>
                <a:cs typeface="Arial" panose="020B0604020202020204" pitchFamily="34" charset="0"/>
              </a:rPr>
              <a:t>2. Mokymo priemonių, vadovėlių – 4 </a:t>
            </a:r>
            <a:r>
              <a:rPr lang="lt-LT" sz="2000" b="1" dirty="0" err="1" smtClean="0">
                <a:solidFill>
                  <a:schemeClr val="accent1">
                    <a:lumMod val="50000"/>
                  </a:schemeClr>
                </a:solidFill>
                <a:latin typeface="Book Antiqua" panose="02040602050305030304" pitchFamily="18" charset="0"/>
                <a:cs typeface="Arial" panose="020B0604020202020204" pitchFamily="34" charset="0"/>
              </a:rPr>
              <a:t>ats</a:t>
            </a:r>
            <a:r>
              <a:rPr lang="lt-LT" sz="2000" b="1" dirty="0" smtClean="0">
                <a:solidFill>
                  <a:schemeClr val="accent1">
                    <a:lumMod val="50000"/>
                  </a:schemeClr>
                </a:solidFill>
                <a:latin typeface="Book Antiqua" panose="02040602050305030304" pitchFamily="18" charset="0"/>
                <a:cs typeface="Arial" panose="020B0604020202020204" pitchFamily="34" charset="0"/>
              </a:rPr>
              <a:t>.</a:t>
            </a:r>
          </a:p>
          <a:p>
            <a:pPr algn="ctr"/>
            <a:r>
              <a:rPr lang="lt-LT" sz="2000" b="1" dirty="0" smtClean="0">
                <a:solidFill>
                  <a:schemeClr val="accent1">
                    <a:lumMod val="50000"/>
                  </a:schemeClr>
                </a:solidFill>
                <a:latin typeface="Book Antiqua" panose="02040602050305030304" pitchFamily="18" charset="0"/>
                <a:cs typeface="Arial" panose="020B0604020202020204" pitchFamily="34" charset="0"/>
              </a:rPr>
              <a:t>3. Psichologo pagalbos – 2 </a:t>
            </a:r>
            <a:r>
              <a:rPr lang="lt-LT" sz="2000" b="1" dirty="0" err="1" smtClean="0">
                <a:solidFill>
                  <a:schemeClr val="accent1">
                    <a:lumMod val="50000"/>
                  </a:schemeClr>
                </a:solidFill>
                <a:latin typeface="Book Antiqua" panose="02040602050305030304" pitchFamily="18" charset="0"/>
                <a:cs typeface="Arial" panose="020B0604020202020204" pitchFamily="34" charset="0"/>
              </a:rPr>
              <a:t>ats</a:t>
            </a:r>
            <a:r>
              <a:rPr lang="lt-LT" sz="2000" b="1" dirty="0" smtClean="0">
                <a:solidFill>
                  <a:schemeClr val="accent1">
                    <a:lumMod val="50000"/>
                  </a:schemeClr>
                </a:solidFill>
                <a:latin typeface="Book Antiqua" panose="02040602050305030304" pitchFamily="18" charset="0"/>
                <a:cs typeface="Arial" panose="020B0604020202020204" pitchFamily="34" charset="0"/>
              </a:rPr>
              <a:t>.</a:t>
            </a:r>
          </a:p>
          <a:p>
            <a:pPr algn="ctr"/>
            <a:r>
              <a:rPr lang="lt-LT" sz="2000" b="1" dirty="0" smtClean="0">
                <a:solidFill>
                  <a:schemeClr val="accent1">
                    <a:lumMod val="50000"/>
                  </a:schemeClr>
                </a:solidFill>
                <a:latin typeface="Book Antiqua" panose="02040602050305030304" pitchFamily="18" charset="0"/>
                <a:cs typeface="Arial" panose="020B0604020202020204" pitchFamily="34" charset="0"/>
              </a:rPr>
              <a:t>4. Metodinės medžiagos, seminarų- 2 </a:t>
            </a:r>
            <a:r>
              <a:rPr lang="lt-LT" sz="2000" b="1" dirty="0" err="1" smtClean="0">
                <a:solidFill>
                  <a:schemeClr val="accent1">
                    <a:lumMod val="50000"/>
                  </a:schemeClr>
                </a:solidFill>
                <a:latin typeface="Book Antiqua" panose="02040602050305030304" pitchFamily="18" charset="0"/>
                <a:cs typeface="Arial" panose="020B0604020202020204" pitchFamily="34" charset="0"/>
              </a:rPr>
              <a:t>ats</a:t>
            </a:r>
            <a:r>
              <a:rPr lang="lt-LT" sz="2000" b="1" dirty="0" smtClean="0">
                <a:solidFill>
                  <a:schemeClr val="accent1">
                    <a:lumMod val="50000"/>
                  </a:schemeClr>
                </a:solidFill>
                <a:latin typeface="Book Antiqua" panose="02040602050305030304" pitchFamily="18" charset="0"/>
                <a:cs typeface="Arial" panose="020B0604020202020204" pitchFamily="34" charset="0"/>
              </a:rPr>
              <a:t>.</a:t>
            </a:r>
          </a:p>
          <a:p>
            <a:pPr algn="ctr"/>
            <a:r>
              <a:rPr lang="lt-LT" sz="2000" b="1" dirty="0" smtClean="0">
                <a:solidFill>
                  <a:schemeClr val="accent1">
                    <a:lumMod val="50000"/>
                  </a:schemeClr>
                </a:solidFill>
                <a:latin typeface="Book Antiqua" panose="02040602050305030304" pitchFamily="18" charset="0"/>
                <a:cs typeface="Arial" panose="020B0604020202020204" pitchFamily="34" charset="0"/>
              </a:rPr>
              <a:t>5. Mokinių skaičiaus mažinimo – 2 </a:t>
            </a:r>
            <a:r>
              <a:rPr lang="lt-LT" sz="2000" b="1" dirty="0" err="1" smtClean="0">
                <a:solidFill>
                  <a:schemeClr val="accent1">
                    <a:lumMod val="50000"/>
                  </a:schemeClr>
                </a:solidFill>
                <a:latin typeface="Book Antiqua" panose="02040602050305030304" pitchFamily="18" charset="0"/>
                <a:cs typeface="Arial" panose="020B0604020202020204" pitchFamily="34" charset="0"/>
              </a:rPr>
              <a:t>ats</a:t>
            </a:r>
            <a:r>
              <a:rPr lang="lt-LT" sz="2000" b="1" dirty="0" smtClean="0">
                <a:solidFill>
                  <a:schemeClr val="accent1">
                    <a:lumMod val="50000"/>
                  </a:schemeClr>
                </a:solidFill>
                <a:latin typeface="Book Antiqua" panose="02040602050305030304" pitchFamily="18" charset="0"/>
                <a:cs typeface="Arial" panose="020B0604020202020204" pitchFamily="34" charset="0"/>
              </a:rPr>
              <a:t>.</a:t>
            </a:r>
          </a:p>
          <a:p>
            <a:pPr algn="ctr"/>
            <a:r>
              <a:rPr lang="lt-LT" sz="2000" b="1" dirty="0" smtClean="0">
                <a:solidFill>
                  <a:schemeClr val="accent1">
                    <a:lumMod val="50000"/>
                  </a:schemeClr>
                </a:solidFill>
                <a:latin typeface="Book Antiqua" panose="02040602050305030304" pitchFamily="18" charset="0"/>
                <a:cs typeface="Arial" panose="020B0604020202020204" pitchFamily="34" charset="0"/>
              </a:rPr>
              <a:t>6. Geros pamokos stebėjimo – 1 </a:t>
            </a:r>
            <a:r>
              <a:rPr lang="lt-LT" sz="2000" b="1" dirty="0" err="1" smtClean="0">
                <a:solidFill>
                  <a:schemeClr val="accent1">
                    <a:lumMod val="50000"/>
                  </a:schemeClr>
                </a:solidFill>
                <a:latin typeface="Book Antiqua" panose="02040602050305030304" pitchFamily="18" charset="0"/>
                <a:cs typeface="Arial" panose="020B0604020202020204" pitchFamily="34" charset="0"/>
              </a:rPr>
              <a:t>ats</a:t>
            </a:r>
            <a:r>
              <a:rPr lang="lt-LT" sz="2000" b="1" dirty="0" smtClean="0">
                <a:solidFill>
                  <a:schemeClr val="accent1">
                    <a:lumMod val="50000"/>
                  </a:schemeClr>
                </a:solidFill>
                <a:latin typeface="Book Antiqua" panose="02040602050305030304" pitchFamily="18" charset="0"/>
                <a:cs typeface="Arial" panose="020B0604020202020204" pitchFamily="34" charset="0"/>
              </a:rPr>
              <a:t>. </a:t>
            </a:r>
            <a:endParaRPr lang="lt-LT" sz="2000" b="1" dirty="0">
              <a:solidFill>
                <a:schemeClr val="accent1">
                  <a:lumMod val="50000"/>
                </a:schemeClr>
              </a:solidFill>
              <a:latin typeface="Book Antiqua" panose="02040602050305030304" pitchFamily="18" charset="0"/>
              <a:cs typeface="Arial" panose="020B0604020202020204" pitchFamily="34" charset="0"/>
            </a:endParaRPr>
          </a:p>
        </p:txBody>
      </p:sp>
      <p:sp>
        <p:nvSpPr>
          <p:cNvPr id="3" name="Antraštė 2"/>
          <p:cNvSpPr>
            <a:spLocks noGrp="1"/>
          </p:cNvSpPr>
          <p:nvPr>
            <p:ph type="title"/>
          </p:nvPr>
        </p:nvSpPr>
        <p:spPr/>
        <p:txBody>
          <a:bodyPr>
            <a:normAutofit/>
          </a:bodyPr>
          <a:lstStyle/>
          <a:p>
            <a:r>
              <a:rPr lang="lt-LT" sz="2800" dirty="0" smtClean="0">
                <a:solidFill>
                  <a:schemeClr val="accent1">
                    <a:lumMod val="50000"/>
                  </a:schemeClr>
                </a:solidFill>
                <a:effectLst/>
                <a:latin typeface="Book Antiqua" panose="02040602050305030304" pitchFamily="18" charset="0"/>
              </a:rPr>
              <a:t>2.2.4. Kokios pagalbos reikėtų, siekiant užtikrinti mokinių, turinčių SUP, ugdymo kokybę?</a:t>
            </a:r>
            <a:endParaRPr lang="lt-LT" sz="2800" dirty="0">
              <a:solidFill>
                <a:schemeClr val="accent1">
                  <a:lumMod val="50000"/>
                </a:schemeClr>
              </a:solidFill>
              <a:effectLst/>
              <a:latin typeface="Book Antiqua" panose="02040602050305030304" pitchFamily="18" charset="0"/>
            </a:endParaRPr>
          </a:p>
        </p:txBody>
      </p:sp>
    </p:spTree>
    <p:extLst>
      <p:ext uri="{BB962C8B-B14F-4D97-AF65-F5344CB8AC3E}">
        <p14:creationId xmlns:p14="http://schemas.microsoft.com/office/powerpoint/2010/main" val="24294046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3702508338"/>
              </p:ext>
            </p:extLst>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3" name="Antraštė 2"/>
          <p:cNvSpPr>
            <a:spLocks noGrp="1"/>
          </p:cNvSpPr>
          <p:nvPr>
            <p:ph type="title"/>
          </p:nvPr>
        </p:nvSpPr>
        <p:spPr/>
        <p:txBody>
          <a:bodyPr>
            <a:normAutofit/>
          </a:bodyPr>
          <a:lstStyle/>
          <a:p>
            <a:r>
              <a:rPr lang="lt-LT" sz="2400" dirty="0" smtClean="0">
                <a:solidFill>
                  <a:schemeClr val="accent1">
                    <a:lumMod val="50000"/>
                  </a:schemeClr>
                </a:solidFill>
                <a:effectLst/>
                <a:latin typeface="Arial" panose="020B0604020202020204" pitchFamily="34" charset="0"/>
                <a:cs typeface="Arial" panose="020B0604020202020204" pitchFamily="34" charset="0"/>
              </a:rPr>
              <a:t>2.3.1</a:t>
            </a:r>
            <a:r>
              <a:rPr lang="lt-LT" sz="2400" dirty="0" smtClean="0">
                <a:solidFill>
                  <a:schemeClr val="accent1">
                    <a:lumMod val="50000"/>
                  </a:schemeClr>
                </a:solidFill>
                <a:effectLst/>
                <a:latin typeface="Book Antiqua" panose="02040602050305030304" pitchFamily="18" charset="0"/>
                <a:cs typeface="Arial" panose="020B0604020202020204" pitchFamily="34" charset="0"/>
              </a:rPr>
              <a:t>. Ar pritaikydami SUP mokiniui ugdymo turinį jį aptariate, derinate su mokinio tėvais (globėjais)?</a:t>
            </a:r>
            <a:endParaRPr lang="lt-LT" sz="2400" dirty="0">
              <a:solidFill>
                <a:schemeClr val="accent1">
                  <a:lumMod val="50000"/>
                </a:schemeClr>
              </a:solidFill>
              <a:effectLst/>
              <a:latin typeface="Book Antiqua" panose="02040602050305030304" pitchFamily="18" charset="0"/>
              <a:cs typeface="Arial" panose="020B0604020202020204" pitchFamily="34" charset="0"/>
            </a:endParaRPr>
          </a:p>
        </p:txBody>
      </p:sp>
    </p:spTree>
    <p:extLst>
      <p:ext uri="{BB962C8B-B14F-4D97-AF65-F5344CB8AC3E}">
        <p14:creationId xmlns:p14="http://schemas.microsoft.com/office/powerpoint/2010/main" val="6905818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3998276426"/>
              </p:ext>
            </p:extLst>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3" name="Antraštė 2"/>
          <p:cNvSpPr>
            <a:spLocks noGrp="1"/>
          </p:cNvSpPr>
          <p:nvPr>
            <p:ph type="title"/>
          </p:nvPr>
        </p:nvSpPr>
        <p:spPr/>
        <p:txBody>
          <a:bodyPr>
            <a:normAutofit/>
          </a:bodyPr>
          <a:lstStyle/>
          <a:p>
            <a:r>
              <a:rPr lang="lt-LT" sz="2400" dirty="0" smtClean="0">
                <a:solidFill>
                  <a:schemeClr val="accent1">
                    <a:lumMod val="50000"/>
                  </a:schemeClr>
                </a:solidFill>
                <a:effectLst/>
                <a:latin typeface="Book Antiqua" panose="02040602050305030304" pitchFamily="18" charset="0"/>
                <a:cs typeface="Arial" panose="020B0604020202020204" pitchFamily="34" charset="0"/>
              </a:rPr>
              <a:t>2.3.2. Kaip dažnai aptariate mokinio ugdymosi rezultatus su mokiniu, jo tėvais (globėjais)</a:t>
            </a:r>
            <a:endParaRPr lang="lt-LT" sz="2400" dirty="0">
              <a:solidFill>
                <a:schemeClr val="accent1">
                  <a:lumMod val="50000"/>
                </a:schemeClr>
              </a:solidFill>
              <a:effectLst/>
              <a:latin typeface="Book Antiqua" panose="02040602050305030304" pitchFamily="18" charset="0"/>
              <a:cs typeface="Arial" panose="020B0604020202020204" pitchFamily="34" charset="0"/>
            </a:endParaRPr>
          </a:p>
        </p:txBody>
      </p:sp>
    </p:spTree>
    <p:extLst>
      <p:ext uri="{BB962C8B-B14F-4D97-AF65-F5344CB8AC3E}">
        <p14:creationId xmlns:p14="http://schemas.microsoft.com/office/powerpoint/2010/main" val="27882174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62644232"/>
              </p:ext>
            </p:extLst>
          </p:nvPr>
        </p:nvGraphicFramePr>
        <p:xfrm>
          <a:off x="395536" y="731275"/>
          <a:ext cx="7829576" cy="5637113"/>
        </p:xfrm>
        <a:graphic>
          <a:graphicData uri="http://schemas.openxmlformats.org/drawingml/2006/chart">
            <c:chart xmlns:c="http://schemas.openxmlformats.org/drawingml/2006/chart" xmlns:r="http://schemas.openxmlformats.org/officeDocument/2006/relationships" r:id="rId2"/>
          </a:graphicData>
        </a:graphic>
      </p:graphicFrame>
      <p:sp>
        <p:nvSpPr>
          <p:cNvPr id="2" name="Stačiakampis 1"/>
          <p:cNvSpPr/>
          <p:nvPr/>
        </p:nvSpPr>
        <p:spPr>
          <a:xfrm>
            <a:off x="3563888" y="476672"/>
            <a:ext cx="4752528" cy="457200"/>
          </a:xfrm>
          <a:prstGeom prst="rect">
            <a:avLst/>
          </a:prstGeom>
          <a:noFill/>
        </p:spPr>
        <p:style>
          <a:lnRef idx="0">
            <a:schemeClr val="accent4"/>
          </a:lnRef>
          <a:fillRef idx="3">
            <a:schemeClr val="accent4"/>
          </a:fillRef>
          <a:effectRef idx="3">
            <a:schemeClr val="accent4"/>
          </a:effectRef>
          <a:fontRef idx="minor">
            <a:schemeClr val="lt1"/>
          </a:fontRef>
        </p:style>
        <p:txBody>
          <a:bodyPr rtlCol="0" anchor="ctr"/>
          <a:lstStyle/>
          <a:p>
            <a:pPr algn="ctr"/>
            <a:r>
              <a:rPr lang="lt-LT" b="1" dirty="0" smtClean="0"/>
              <a:t>2.1.</a:t>
            </a:r>
            <a:endParaRPr lang="lt-LT" b="1" dirty="0"/>
          </a:p>
        </p:txBody>
      </p:sp>
    </p:spTree>
    <p:extLst>
      <p:ext uri="{BB962C8B-B14F-4D97-AF65-F5344CB8AC3E}">
        <p14:creationId xmlns:p14="http://schemas.microsoft.com/office/powerpoint/2010/main" val="3013176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1206505689"/>
              </p:ext>
            </p:extLst>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3" name="Antraštė 2"/>
          <p:cNvSpPr>
            <a:spLocks noGrp="1"/>
          </p:cNvSpPr>
          <p:nvPr>
            <p:ph type="title"/>
          </p:nvPr>
        </p:nvSpPr>
        <p:spPr/>
        <p:txBody>
          <a:bodyPr>
            <a:normAutofit/>
          </a:bodyPr>
          <a:lstStyle/>
          <a:p>
            <a:r>
              <a:rPr lang="lt-LT" sz="2400" dirty="0" smtClean="0">
                <a:solidFill>
                  <a:schemeClr val="accent1">
                    <a:lumMod val="50000"/>
                  </a:schemeClr>
                </a:solidFill>
                <a:effectLst/>
                <a:latin typeface="Book Antiqua" panose="02040602050305030304" pitchFamily="18" charset="0"/>
                <a:cs typeface="Arial" panose="020B0604020202020204" pitchFamily="34" charset="0"/>
              </a:rPr>
              <a:t>2.3.4. Kaip vertinate savo ir mokinių, turinčių SUP, tėvų (globėjų) bendradarbiavimą?</a:t>
            </a:r>
            <a:endParaRPr lang="lt-LT" sz="2400" dirty="0">
              <a:solidFill>
                <a:schemeClr val="accent1">
                  <a:lumMod val="50000"/>
                </a:schemeClr>
              </a:solidFill>
              <a:effectLst/>
              <a:latin typeface="Book Antiqua" panose="02040602050305030304" pitchFamily="18" charset="0"/>
              <a:cs typeface="Arial" panose="020B0604020202020204" pitchFamily="34" charset="0"/>
            </a:endParaRPr>
          </a:p>
        </p:txBody>
      </p:sp>
    </p:spTree>
    <p:extLst>
      <p:ext uri="{BB962C8B-B14F-4D97-AF65-F5344CB8AC3E}">
        <p14:creationId xmlns:p14="http://schemas.microsoft.com/office/powerpoint/2010/main" val="15045383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147248" cy="5400600"/>
          </a:xfrm>
        </p:spPr>
        <p:txBody>
          <a:bodyPr>
            <a:normAutofit/>
          </a:bodyPr>
          <a:lstStyle/>
          <a:p>
            <a:pPr marL="0" indent="0" algn="just">
              <a:lnSpc>
                <a:spcPct val="107000"/>
              </a:lnSpc>
              <a:spcAft>
                <a:spcPts val="800"/>
              </a:spcAft>
              <a:buNone/>
            </a:pPr>
            <a:r>
              <a:rPr lang="lt-LT" sz="2000" b="1" dirty="0" smtClean="0">
                <a:latin typeface="Book Antiqua" panose="02040602050305030304" pitchFamily="18" charset="0"/>
                <a:ea typeface="Calibri" panose="020F0502020204030204" pitchFamily="34" charset="0"/>
                <a:cs typeface="Times New Roman" panose="02020603050405020304" pitchFamily="18" charset="0"/>
              </a:rPr>
              <a:t>Išanalizavus </a:t>
            </a:r>
            <a:r>
              <a:rPr lang="lt-LT" sz="2000" b="1" dirty="0">
                <a:latin typeface="Book Antiqua" panose="02040602050305030304" pitchFamily="18" charset="0"/>
                <a:ea typeface="Calibri" panose="020F0502020204030204" pitchFamily="34" charset="0"/>
                <a:cs typeface="Times New Roman" panose="02020603050405020304" pitchFamily="18" charset="0"/>
              </a:rPr>
              <a:t>anketų duomenis, paaiškėjo, kad</a:t>
            </a:r>
            <a:r>
              <a:rPr lang="lt-LT" sz="2000" b="1" dirty="0" smtClean="0">
                <a:latin typeface="Book Antiqua" panose="02040602050305030304" pitchFamily="18" charset="0"/>
                <a:ea typeface="Calibri" panose="020F0502020204030204" pitchFamily="34" charset="0"/>
                <a:cs typeface="Times New Roman" panose="02020603050405020304" pitchFamily="18" charset="0"/>
              </a:rPr>
              <a:t>:</a:t>
            </a:r>
            <a:endParaRPr lang="lt-LT" sz="2000" dirty="0" smtClean="0">
              <a:latin typeface="Book Antiqua" panose="0204060205030503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lt-LT" sz="20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Gimnazijos bendruomenė suvokia mokinių, turinčių SUP, ugdymo svarbą ir rūpinasi palankaus mikroklimato kūrimu.</a:t>
            </a:r>
          </a:p>
          <a:p>
            <a:pPr marL="342900" lvl="0" indent="-342900">
              <a:lnSpc>
                <a:spcPct val="107000"/>
              </a:lnSpc>
              <a:spcAft>
                <a:spcPts val="0"/>
              </a:spcAft>
              <a:buFont typeface="Symbol" panose="05050102010706020507" pitchFamily="18" charset="2"/>
              <a:buChar char=""/>
            </a:pPr>
            <a:r>
              <a:rPr lang="lt-LT" sz="20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Gimnazijoje netoleruojamos patyčios ir smurtas, didžiuma apklaustųjų pripažįsta, kad mokiniai, turintys SUP, jų klasėse vertinami kaip asmenys, turintys įvairių interesų, žinių ir gebėjimų. </a:t>
            </a:r>
          </a:p>
          <a:p>
            <a:pPr marL="342900" lvl="0" indent="-342900">
              <a:lnSpc>
                <a:spcPct val="107000"/>
              </a:lnSpc>
              <a:spcAft>
                <a:spcPts val="0"/>
              </a:spcAft>
              <a:buFont typeface="Symbol" panose="05050102010706020507" pitchFamily="18" charset="2"/>
              <a:buChar char=""/>
            </a:pPr>
            <a:r>
              <a:rPr lang="lt-LT" sz="20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Didžiuma apklaustųjų teigia, kad visi gimnazijos mokiniai yra vertinami, tiriami ir tenkinami jų ugdymosi poreikiai. </a:t>
            </a:r>
          </a:p>
          <a:p>
            <a:pPr marL="342900" lvl="0" indent="-342900">
              <a:lnSpc>
                <a:spcPct val="107000"/>
              </a:lnSpc>
              <a:spcAft>
                <a:spcPts val="0"/>
              </a:spcAft>
              <a:buFont typeface="Symbol" panose="05050102010706020507" pitchFamily="18" charset="2"/>
              <a:buChar char=""/>
            </a:pPr>
            <a:r>
              <a:rPr lang="lt-LT" sz="20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Mokiniai </a:t>
            </a:r>
            <a:r>
              <a:rPr lang="lt-LT" sz="2000" dirty="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ir </a:t>
            </a:r>
            <a:r>
              <a:rPr lang="lt-LT" sz="20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kiti gimnazijos darbuotojai </a:t>
            </a:r>
            <a:r>
              <a:rPr lang="lt-LT" sz="2000" dirty="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žino, kur kreiptis, jeigu reikia </a:t>
            </a:r>
            <a:r>
              <a:rPr lang="lt-LT" sz="20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pagalbos ar jie patiria psichologinį  smurtą.</a:t>
            </a:r>
          </a:p>
          <a:p>
            <a:pPr marL="342900" lvl="0" indent="-342900">
              <a:lnSpc>
                <a:spcPct val="107000"/>
              </a:lnSpc>
              <a:spcAft>
                <a:spcPts val="0"/>
              </a:spcAft>
              <a:buFont typeface="Symbol" panose="05050102010706020507" pitchFamily="18" charset="2"/>
              <a:buChar char=""/>
            </a:pPr>
            <a:r>
              <a:rPr lang="lt-LT" sz="20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Patekimas į gimnaziją yra pritaikytas neįgaliųjų mokinių ugdymuisi, tačiau  judėjimo negalią turinčiam mokiniui būtų sunku patekti į kitas ugdymosi patalpas, aukštus. Reikalavimus dėl aplinkos pritaikymo SUP mokiniams gimnazija vykdo iš dalies.</a:t>
            </a:r>
            <a:endParaRPr lang="lt-LT" sz="2000" dirty="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457200" y="274638"/>
            <a:ext cx="7467600" cy="922114"/>
          </a:xfrm>
        </p:spPr>
        <p:txBody>
          <a:bodyPr/>
          <a:lstStyle/>
          <a:p>
            <a:r>
              <a:rPr lang="lt-LT" dirty="0" smtClean="0">
                <a:latin typeface="Book Antiqua" panose="02040602050305030304" pitchFamily="18" charset="0"/>
              </a:rPr>
              <a:t>Išvados (I)</a:t>
            </a:r>
            <a:endParaRPr lang="en-US" dirty="0">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52736"/>
            <a:ext cx="8367464" cy="5544616"/>
          </a:xfrm>
        </p:spPr>
        <p:txBody>
          <a:bodyPr>
            <a:normAutofit/>
          </a:bodyPr>
          <a:lstStyle/>
          <a:p>
            <a:pPr marL="342900" lvl="0" indent="-342900">
              <a:lnSpc>
                <a:spcPct val="107000"/>
              </a:lnSpc>
              <a:buClr>
                <a:srgbClr val="2DA2BF"/>
              </a:buClr>
              <a:buFont typeface="Symbol" panose="05050102010706020507" pitchFamily="18" charset="2"/>
              <a:buChar char=""/>
            </a:pPr>
            <a:r>
              <a:rPr lang="lt-LT" sz="1800" dirty="0" smtClean="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Dauguma apklaustųjų teigia, kad kiekvienam naujam mokiniui padedama adaptuotis gimnazijoje, dažniausiai informuojama žodžiu, internetinės svetainės pagalba, rečiau naudojamas lankstinukas, organizuojama draugo pagalba, teikiamas pastato planas. </a:t>
            </a:r>
          </a:p>
          <a:p>
            <a:pPr marL="342900" lvl="0" indent="-342900">
              <a:lnSpc>
                <a:spcPct val="107000"/>
              </a:lnSpc>
              <a:buClr>
                <a:srgbClr val="2DA2BF"/>
              </a:buClr>
              <a:buFont typeface="Symbol" panose="05050102010706020507" pitchFamily="18" charset="2"/>
              <a:buChar char=""/>
            </a:pPr>
            <a:r>
              <a:rPr lang="lt-LT" sz="1800" b="1" dirty="0" smtClean="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Beveik </a:t>
            </a:r>
            <a:r>
              <a:rPr lang="lt-LT" sz="1800" b="1" dirty="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visi SUP mokiniai sulaukia mokytojų, specialistų </a:t>
            </a:r>
            <a:r>
              <a:rPr lang="lt-LT" sz="1800" b="1" dirty="0" smtClean="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pagalbos:</a:t>
            </a:r>
          </a:p>
          <a:p>
            <a:pPr marL="342900" lvl="0" indent="-342900">
              <a:lnSpc>
                <a:spcPct val="107000"/>
              </a:lnSpc>
              <a:buClr>
                <a:srgbClr val="2DA2BF"/>
              </a:buClr>
              <a:buFont typeface="Symbol" panose="05050102010706020507" pitchFamily="18" charset="2"/>
              <a:buChar char=""/>
            </a:pPr>
            <a:r>
              <a:rPr lang="lt-LT" sz="1800" dirty="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d</a:t>
            </a:r>
            <a:r>
              <a:rPr lang="lt-LT" sz="1800" dirty="0" smtClean="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ažniausiai ugdymas individualizuojamas, domimasi informacija apie  vaiko SUP, įvertinami ugdymosi poreikiai ir gebėjimai, keičiamos asmeninės nuostatos į SUP turintį vaiką. Rečiau sudaromas pagalbos planas ir taikomi alternatyvūs ugdymo būdai.    </a:t>
            </a:r>
          </a:p>
          <a:p>
            <a:pPr marL="342900" lvl="0" indent="-342900">
              <a:lnSpc>
                <a:spcPct val="107000"/>
              </a:lnSpc>
              <a:buClr>
                <a:srgbClr val="2DA2BF"/>
              </a:buClr>
              <a:buFont typeface="Symbol" panose="05050102010706020507" pitchFamily="18" charset="2"/>
              <a:buChar char=""/>
            </a:pPr>
            <a:r>
              <a:rPr lang="lt-LT" sz="1800" b="1" dirty="0" smtClean="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Mokytojai pažymi, kad planuojant konkrečią pamoką jie dažniausiai </a:t>
            </a:r>
            <a:r>
              <a:rPr lang="lt-LT" sz="1800" dirty="0" smtClean="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 </a:t>
            </a:r>
          </a:p>
          <a:p>
            <a:pPr marL="342900" lvl="0" indent="-342900">
              <a:lnSpc>
                <a:spcPct val="107000"/>
              </a:lnSpc>
              <a:buClr>
                <a:srgbClr val="2DA2BF"/>
              </a:buClr>
              <a:buFont typeface="Symbol" panose="05050102010706020507" pitchFamily="18" charset="2"/>
              <a:buChar char=""/>
            </a:pPr>
            <a:r>
              <a:rPr lang="lt-LT" sz="1800" dirty="0" smtClean="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1. parenka užduotis, atsižvelgiant į mokinio sunkumus (83 </a:t>
            </a:r>
            <a:r>
              <a:rPr lang="en-GB" sz="1800" dirty="0" smtClean="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a:t>
            </a:r>
            <a:r>
              <a:rPr lang="lt-LT" sz="1800" dirty="0" smtClean="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 2. </a:t>
            </a:r>
            <a:r>
              <a:rPr lang="en-GB" sz="1800" dirty="0" err="1" smtClean="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kryptingai</a:t>
            </a:r>
            <a:r>
              <a:rPr lang="en-GB" sz="1800" dirty="0" smtClean="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 </a:t>
            </a:r>
            <a:r>
              <a:rPr lang="lt-LT" sz="1800" dirty="0" smtClean="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apmąsto, ką pamokos metu veiks kiekvienas SUP mokinys (</a:t>
            </a:r>
            <a:r>
              <a:rPr lang="en-GB" sz="1800" dirty="0" smtClean="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71%)</a:t>
            </a:r>
            <a:r>
              <a:rPr lang="lt-LT" sz="1800" dirty="0" smtClean="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 </a:t>
            </a:r>
          </a:p>
          <a:p>
            <a:pPr marL="342900" lvl="0" indent="-342900">
              <a:lnSpc>
                <a:spcPct val="107000"/>
              </a:lnSpc>
              <a:buClr>
                <a:srgbClr val="2DA2BF"/>
              </a:buClr>
              <a:buFont typeface="Symbol" panose="05050102010706020507" pitchFamily="18" charset="2"/>
              <a:buChar char=""/>
            </a:pPr>
            <a:r>
              <a:rPr lang="lt-LT" sz="1800" b="1" dirty="0" smtClean="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Tik 50</a:t>
            </a:r>
            <a:r>
              <a:rPr lang="en-GB" sz="1800" b="1" dirty="0" smtClean="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a:t>
            </a:r>
            <a:r>
              <a:rPr lang="lt-LT" sz="1800" b="1" dirty="0" smtClean="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 apklaustųjų</a:t>
            </a:r>
            <a:r>
              <a:rPr lang="en-GB" sz="1800" b="1" dirty="0" smtClean="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 </a:t>
            </a:r>
            <a:r>
              <a:rPr lang="lt-LT" sz="1800" b="1" dirty="0" smtClean="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atsižvelgia į mokinio mokymosi stilių.</a:t>
            </a:r>
          </a:p>
          <a:p>
            <a:pPr marL="342900" lvl="0" indent="-342900">
              <a:lnSpc>
                <a:spcPct val="107000"/>
              </a:lnSpc>
              <a:buClr>
                <a:srgbClr val="2DA2BF"/>
              </a:buClr>
              <a:buFont typeface="Symbol" panose="05050102010706020507" pitchFamily="18" charset="2"/>
              <a:buChar char=""/>
            </a:pPr>
            <a:r>
              <a:rPr lang="lt-LT" sz="1800" b="1" dirty="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90</a:t>
            </a:r>
            <a:r>
              <a:rPr lang="en-GB" sz="1800" b="1" dirty="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a:t>
            </a:r>
            <a:r>
              <a:rPr lang="lt-LT" sz="1800" b="1" dirty="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 apklaustųjų teigia, kad </a:t>
            </a:r>
            <a:r>
              <a:rPr lang="en-GB" sz="1800" b="1" dirty="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SUP </a:t>
            </a:r>
            <a:r>
              <a:rPr lang="en-GB" sz="1800" b="1" dirty="0" err="1">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turintys</a:t>
            </a:r>
            <a:r>
              <a:rPr lang="lt-LT" sz="1800" b="1" dirty="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 </a:t>
            </a:r>
            <a:r>
              <a:rPr lang="en-GB" sz="1800" b="1" dirty="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 </a:t>
            </a:r>
            <a:r>
              <a:rPr lang="en-GB" sz="1800" b="1" dirty="0" err="1">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mokiniai</a:t>
            </a:r>
            <a:r>
              <a:rPr lang="en-GB" sz="1800" b="1" dirty="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 </a:t>
            </a:r>
            <a:r>
              <a:rPr lang="lt-LT" sz="1800" b="1" dirty="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 </a:t>
            </a:r>
            <a:r>
              <a:rPr lang="en-GB" sz="1800" b="1" dirty="0" err="1">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gauna</a:t>
            </a:r>
            <a:r>
              <a:rPr lang="en-GB" sz="1800" b="1" dirty="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 </a:t>
            </a:r>
            <a:r>
              <a:rPr lang="en-GB" sz="1800" b="1" dirty="0" err="1">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jiems</a:t>
            </a:r>
            <a:r>
              <a:rPr lang="en-GB" sz="1800" b="1" dirty="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 b</a:t>
            </a:r>
            <a:r>
              <a:rPr lang="lt-LT" sz="1800" b="1" dirty="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ū</a:t>
            </a:r>
            <a:r>
              <a:rPr lang="en-GB" sz="1800" b="1" dirty="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tin</a:t>
            </a:r>
            <a:r>
              <a:rPr lang="lt-LT" sz="1800" b="1" dirty="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ą</a:t>
            </a:r>
            <a:r>
              <a:rPr lang="en-GB" sz="1800" b="1" dirty="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 </a:t>
            </a:r>
            <a:r>
              <a:rPr lang="en-GB" sz="1800" b="1" dirty="0" err="1">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dalyko</a:t>
            </a:r>
            <a:r>
              <a:rPr lang="en-GB" sz="1800" b="1" dirty="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 </a:t>
            </a:r>
            <a:r>
              <a:rPr lang="en-GB" sz="1800" b="1" dirty="0" err="1">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mokytojo</a:t>
            </a:r>
            <a:r>
              <a:rPr lang="en-GB" sz="1800" b="1" dirty="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 </a:t>
            </a:r>
            <a:r>
              <a:rPr lang="en-GB" sz="1800" b="1" dirty="0" err="1">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pagalb</a:t>
            </a:r>
            <a:r>
              <a:rPr lang="lt-LT" sz="1800" b="1" dirty="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ą</a:t>
            </a:r>
            <a:r>
              <a:rPr lang="en-GB" sz="1800" b="1" dirty="0" smtClean="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a:t>
            </a:r>
            <a:endParaRPr lang="lt-LT" sz="1800" dirty="0" smtClean="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endParaRPr>
          </a:p>
          <a:p>
            <a:pPr marL="342900" lvl="0" indent="-342900">
              <a:lnSpc>
                <a:spcPct val="107000"/>
              </a:lnSpc>
              <a:buClr>
                <a:srgbClr val="2DA2BF"/>
              </a:buClr>
              <a:buFont typeface="Symbol" panose="05050102010706020507" pitchFamily="18" charset="2"/>
              <a:buChar char=""/>
            </a:pPr>
            <a:r>
              <a:rPr lang="lt-LT" sz="1800" dirty="0" smtClean="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Apklaustieji pastebi, kad SUP mokiniams trūksta </a:t>
            </a:r>
            <a:r>
              <a:rPr lang="lt-LT" sz="1800" b="1" dirty="0" smtClean="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psichologo, logopedo ir specialiojo pedagogo pagalbos. </a:t>
            </a:r>
          </a:p>
        </p:txBody>
      </p:sp>
      <p:sp>
        <p:nvSpPr>
          <p:cNvPr id="2" name="Title 1"/>
          <p:cNvSpPr>
            <a:spLocks noGrp="1"/>
          </p:cNvSpPr>
          <p:nvPr>
            <p:ph type="title"/>
          </p:nvPr>
        </p:nvSpPr>
        <p:spPr/>
        <p:txBody>
          <a:bodyPr/>
          <a:lstStyle/>
          <a:p>
            <a:r>
              <a:rPr lang="lt-LT" dirty="0" smtClean="0">
                <a:latin typeface="Book Antiqua" panose="02040602050305030304" pitchFamily="18" charset="0"/>
              </a:rPr>
              <a:t>Išvados (II)</a:t>
            </a:r>
            <a:endParaRPr lang="en-US" dirty="0">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a:xfrm>
            <a:off x="457200" y="908720"/>
            <a:ext cx="8147248" cy="5832648"/>
          </a:xfrm>
        </p:spPr>
        <p:txBody>
          <a:bodyPr>
            <a:normAutofit/>
          </a:bodyPr>
          <a:lstStyle/>
          <a:p>
            <a:pPr marL="342900" lvl="0" indent="-342900">
              <a:lnSpc>
                <a:spcPct val="110000"/>
              </a:lnSpc>
              <a:buClr>
                <a:srgbClr val="2DA2BF"/>
              </a:buClr>
              <a:buFont typeface="Symbol" panose="05050102010706020507" pitchFamily="18" charset="2"/>
              <a:buChar char=""/>
            </a:pPr>
            <a:r>
              <a:rPr lang="lt-LT" sz="20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Respondentai  pažymi, kad  </a:t>
            </a:r>
            <a:r>
              <a:rPr lang="lt-LT" sz="2000" b="1"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dažniausiai</a:t>
            </a:r>
            <a:r>
              <a:rPr lang="lt-LT" sz="20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 pagalbos, patarimų dėl SUP turinčių mokinių jie sulaukia iš gimnazijos švietimo pagalbos specialistų (56 </a:t>
            </a:r>
            <a:r>
              <a:rPr lang="en-GB" sz="20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 VGK </a:t>
            </a:r>
            <a:r>
              <a:rPr lang="en-GB" sz="2000" dirty="0" err="1"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nari</a:t>
            </a:r>
            <a:r>
              <a:rPr lang="lt-LT" sz="20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ų (52 </a:t>
            </a:r>
            <a:r>
              <a:rPr lang="en-GB" sz="20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 </a:t>
            </a:r>
            <a:r>
              <a:rPr lang="lt-LT" sz="20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 </a:t>
            </a:r>
            <a:r>
              <a:rPr lang="en-GB" sz="2000" dirty="0" err="1"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koleg</a:t>
            </a:r>
            <a:r>
              <a:rPr lang="lt-LT" sz="20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ų</a:t>
            </a:r>
            <a:r>
              <a:rPr lang="en-GB" sz="20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a:t>
            </a:r>
            <a:r>
              <a:rPr lang="lt-LT" sz="20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 </a:t>
            </a:r>
            <a:r>
              <a:rPr lang="en-GB" sz="20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kit</a:t>
            </a:r>
            <a:r>
              <a:rPr lang="lt-LT" sz="20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ų</a:t>
            </a:r>
            <a:r>
              <a:rPr lang="en-GB" sz="20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 </a:t>
            </a:r>
            <a:r>
              <a:rPr lang="en-GB" sz="2000" dirty="0" err="1"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pedagog</a:t>
            </a:r>
            <a:r>
              <a:rPr lang="lt-LT" sz="20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ų (44 </a:t>
            </a:r>
            <a:r>
              <a:rPr lang="en-GB" sz="20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a:t>
            </a:r>
          </a:p>
          <a:p>
            <a:pPr marL="342900" lvl="0" indent="-342900">
              <a:lnSpc>
                <a:spcPct val="110000"/>
              </a:lnSpc>
              <a:buClr>
                <a:srgbClr val="2DA2BF"/>
              </a:buClr>
              <a:buFont typeface="Symbol" panose="05050102010706020507" pitchFamily="18" charset="2"/>
              <a:buChar char=""/>
            </a:pPr>
            <a:r>
              <a:rPr lang="en-GB" sz="2000" b="1"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Re</a:t>
            </a:r>
            <a:r>
              <a:rPr lang="lt-LT" sz="2000" b="1" dirty="0" err="1"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čiau</a:t>
            </a:r>
            <a:r>
              <a:rPr lang="lt-LT" sz="2000" b="1"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  </a:t>
            </a:r>
            <a:r>
              <a:rPr lang="lt-LT" sz="20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gimnazijos administracijos (32 </a:t>
            </a:r>
            <a:r>
              <a:rPr lang="en-GB" sz="20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a:t>
            </a:r>
            <a:r>
              <a:rPr lang="lt-LT" sz="20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 tėvų</a:t>
            </a:r>
            <a:r>
              <a:rPr lang="en-GB" sz="20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 (12%)</a:t>
            </a:r>
            <a:r>
              <a:rPr lang="lt-LT" sz="20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a:t>
            </a:r>
            <a:endParaRPr lang="en-GB" sz="20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endParaRPr>
          </a:p>
          <a:p>
            <a:pPr marL="342900" lvl="0" indent="-342900">
              <a:lnSpc>
                <a:spcPct val="110000"/>
              </a:lnSpc>
              <a:buClr>
                <a:srgbClr val="2DA2BF"/>
              </a:buClr>
              <a:buFont typeface="Symbol" panose="05050102010706020507" pitchFamily="18" charset="2"/>
              <a:buChar char=""/>
            </a:pPr>
            <a:r>
              <a:rPr lang="en-GB" sz="20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PPT </a:t>
            </a:r>
            <a:r>
              <a:rPr lang="en-GB" sz="2000" dirty="0" err="1"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i</a:t>
            </a:r>
            <a:r>
              <a:rPr lang="lt-LT" sz="20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š</a:t>
            </a:r>
            <a:r>
              <a:rPr lang="en-GB" sz="2000" dirty="0" err="1"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vados</a:t>
            </a:r>
            <a:r>
              <a:rPr lang="en-GB" sz="20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 </a:t>
            </a:r>
            <a:r>
              <a:rPr lang="en-GB" sz="2000" dirty="0" err="1"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rekomendacijos</a:t>
            </a:r>
            <a:r>
              <a:rPr lang="en-GB" sz="20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 </a:t>
            </a:r>
            <a:r>
              <a:rPr lang="en-GB" sz="2000" dirty="0" err="1"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tenkina</a:t>
            </a:r>
            <a:r>
              <a:rPr lang="en-GB" sz="20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 </a:t>
            </a:r>
            <a:r>
              <a:rPr lang="lt-LT" sz="20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tik 57</a:t>
            </a:r>
            <a:r>
              <a:rPr lang="en-GB" sz="20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 </a:t>
            </a:r>
            <a:r>
              <a:rPr lang="en-GB" sz="2000" dirty="0" err="1"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tyrimo</a:t>
            </a:r>
            <a:r>
              <a:rPr lang="en-GB" sz="20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  </a:t>
            </a:r>
            <a:r>
              <a:rPr lang="en-GB" sz="2000" dirty="0" err="1"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dalyvi</a:t>
            </a:r>
            <a:r>
              <a:rPr lang="lt-LT" sz="20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ų.</a:t>
            </a:r>
          </a:p>
          <a:p>
            <a:pPr marL="342900" lvl="0" indent="-342900">
              <a:lnSpc>
                <a:spcPct val="110000"/>
              </a:lnSpc>
              <a:spcAft>
                <a:spcPts val="800"/>
              </a:spcAft>
              <a:buClr>
                <a:srgbClr val="2DA2BF"/>
              </a:buClr>
              <a:buFont typeface="Symbol" panose="05050102010706020507" pitchFamily="18" charset="2"/>
              <a:buChar char=""/>
            </a:pPr>
            <a:r>
              <a:rPr lang="lt-LT" sz="20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52</a:t>
            </a:r>
            <a:r>
              <a:rPr lang="en-GB" sz="20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  </a:t>
            </a:r>
            <a:r>
              <a:rPr lang="en-GB" sz="2000" dirty="0" err="1"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mokytoj</a:t>
            </a:r>
            <a:r>
              <a:rPr lang="lt-LT" sz="20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ų ugdymosi rezultatus su mokiniu, jo tėvais  aptaria kartą per pusmetį,  48</a:t>
            </a:r>
            <a:r>
              <a:rPr lang="en-GB" sz="20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 - kart</a:t>
            </a:r>
            <a:r>
              <a:rPr lang="lt-LT" sz="20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ą per mėnesį. Tėvų informavimui  dažniausiai naudojamas  elektroninis dienynas, klasės vadovas, tiesiogiai mokinys (žodžiu).</a:t>
            </a:r>
          </a:p>
          <a:p>
            <a:pPr marL="342900" lvl="0" indent="-342900">
              <a:lnSpc>
                <a:spcPct val="110000"/>
              </a:lnSpc>
              <a:spcAft>
                <a:spcPts val="800"/>
              </a:spcAft>
              <a:buClr>
                <a:srgbClr val="2DA2BF"/>
              </a:buClr>
              <a:buFont typeface="Symbol" panose="05050102010706020507" pitchFamily="18" charset="2"/>
              <a:buChar char=""/>
            </a:pPr>
            <a:r>
              <a:rPr lang="lt-LT" sz="20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Bendradarbiavimą su mokinių, turinčių SUP, tėvais apklaustieji vertina gerai (46</a:t>
            </a:r>
            <a:r>
              <a:rPr lang="en-GB" sz="20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a:t>
            </a:r>
            <a:r>
              <a:rPr lang="lt-LT" sz="20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),patenkinamai (38</a:t>
            </a:r>
            <a:r>
              <a:rPr lang="en-GB" sz="20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a:t>
            </a:r>
            <a:r>
              <a:rPr lang="lt-LT" sz="20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 puikiai (8</a:t>
            </a:r>
            <a:r>
              <a:rPr lang="en-GB" sz="20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a:t>
            </a:r>
            <a:r>
              <a:rPr lang="lt-LT" sz="20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 blogai (8</a:t>
            </a:r>
            <a:r>
              <a:rPr lang="en-GB" sz="20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a:t>
            </a:r>
            <a:r>
              <a:rPr lang="lt-LT" sz="20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a:t>
            </a:r>
            <a:r>
              <a:rPr lang="en-GB" sz="20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a:t>
            </a:r>
          </a:p>
          <a:p>
            <a:pPr lvl="0">
              <a:buClr>
                <a:srgbClr val="2DA2BF"/>
              </a:buClr>
            </a:pPr>
            <a:endParaRPr lang="en-US" sz="2000" dirty="0">
              <a:solidFill>
                <a:prstClr val="black"/>
              </a:solidFill>
              <a:latin typeface="Book Antiqua" panose="02040602050305030304" pitchFamily="18" charset="0"/>
            </a:endParaRPr>
          </a:p>
          <a:p>
            <a:pPr marL="342900" lvl="0" indent="-342900">
              <a:lnSpc>
                <a:spcPct val="107000"/>
              </a:lnSpc>
              <a:spcAft>
                <a:spcPts val="800"/>
              </a:spcAft>
              <a:buClr>
                <a:srgbClr val="2DA2BF"/>
              </a:buClr>
              <a:buFont typeface="Symbol" panose="05050102010706020507" pitchFamily="18" charset="2"/>
              <a:buChar char=""/>
            </a:pPr>
            <a:endParaRPr lang="lt-LT" sz="1700" dirty="0">
              <a:solidFill>
                <a:prstClr val="black"/>
              </a:solidFill>
              <a:latin typeface="Century Schoolbook" panose="02040604050505020304" pitchFamily="18" charset="0"/>
              <a:ea typeface="Calibri" panose="020F0502020204030204" pitchFamily="34" charset="0"/>
              <a:cs typeface="Times New Roman" panose="02020603050405020304" pitchFamily="18" charset="0"/>
            </a:endParaRPr>
          </a:p>
          <a:p>
            <a:endParaRPr lang="lt-LT" dirty="0"/>
          </a:p>
        </p:txBody>
      </p:sp>
      <p:sp>
        <p:nvSpPr>
          <p:cNvPr id="3" name="Antraštė 2"/>
          <p:cNvSpPr>
            <a:spLocks noGrp="1"/>
          </p:cNvSpPr>
          <p:nvPr>
            <p:ph type="title"/>
          </p:nvPr>
        </p:nvSpPr>
        <p:spPr>
          <a:xfrm>
            <a:off x="457200" y="274638"/>
            <a:ext cx="8003232" cy="706090"/>
          </a:xfrm>
        </p:spPr>
        <p:txBody>
          <a:bodyPr>
            <a:normAutofit/>
          </a:bodyPr>
          <a:lstStyle/>
          <a:p>
            <a:r>
              <a:rPr lang="en-GB" sz="4000" dirty="0" smtClean="0">
                <a:latin typeface="Book Antiqua" panose="02040602050305030304" pitchFamily="18" charset="0"/>
              </a:rPr>
              <a:t>I</a:t>
            </a:r>
            <a:r>
              <a:rPr lang="lt-LT" sz="4000" dirty="0" err="1" smtClean="0">
                <a:latin typeface="Book Antiqua" panose="02040602050305030304" pitchFamily="18" charset="0"/>
              </a:rPr>
              <a:t>švados</a:t>
            </a:r>
            <a:r>
              <a:rPr lang="lt-LT" sz="4000" dirty="0" smtClean="0">
                <a:latin typeface="Book Antiqua" panose="02040602050305030304" pitchFamily="18" charset="0"/>
              </a:rPr>
              <a:t> (III)</a:t>
            </a:r>
            <a:endParaRPr lang="lt-LT" sz="4000" dirty="0">
              <a:latin typeface="Book Antiqua" panose="02040602050305030304" pitchFamily="18" charset="0"/>
            </a:endParaRPr>
          </a:p>
        </p:txBody>
      </p:sp>
    </p:spTree>
    <p:extLst>
      <p:ext uri="{BB962C8B-B14F-4D97-AF65-F5344CB8AC3E}">
        <p14:creationId xmlns:p14="http://schemas.microsoft.com/office/powerpoint/2010/main" val="258794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lt-LT" sz="3600" dirty="0" smtClean="0">
                <a:solidFill>
                  <a:schemeClr val="accent1">
                    <a:lumMod val="50000"/>
                  </a:schemeClr>
                </a:solidFill>
                <a:latin typeface="Book Antiqua" panose="02040602050305030304" pitchFamily="18" charset="0"/>
                <a:cs typeface="Arial" panose="020B0604020202020204" pitchFamily="34" charset="0"/>
              </a:rPr>
              <a:t>Ištirti gimnazijos mokytojų ir kitų darbuotojų, dalyvaujančių mokinių, turinčių SUP, ugdyme nuomonę apie mokinių specialiųjų </a:t>
            </a:r>
            <a:r>
              <a:rPr lang="lt-LT" sz="3600" dirty="0">
                <a:solidFill>
                  <a:schemeClr val="accent1">
                    <a:lumMod val="50000"/>
                  </a:schemeClr>
                </a:solidFill>
                <a:latin typeface="Book Antiqua" panose="02040602050305030304" pitchFamily="18" charset="0"/>
                <a:cs typeface="Arial" panose="020B0604020202020204" pitchFamily="34" charset="0"/>
              </a:rPr>
              <a:t>ugdymosi poreikių </a:t>
            </a:r>
            <a:r>
              <a:rPr lang="lt-LT" sz="3600" dirty="0" smtClean="0">
                <a:solidFill>
                  <a:schemeClr val="accent1">
                    <a:lumMod val="50000"/>
                  </a:schemeClr>
                </a:solidFill>
                <a:latin typeface="Book Antiqua" panose="02040602050305030304" pitchFamily="18" charset="0"/>
                <a:cs typeface="Arial" panose="020B0604020202020204" pitchFamily="34" charset="0"/>
              </a:rPr>
              <a:t>tenkinimą gimnazijoje</a:t>
            </a:r>
            <a:r>
              <a:rPr lang="lt-LT" sz="3600" dirty="0">
                <a:solidFill>
                  <a:schemeClr val="accent1">
                    <a:lumMod val="50000"/>
                  </a:schemeClr>
                </a:solidFill>
                <a:latin typeface="Arial" panose="020B0604020202020204" pitchFamily="34" charset="0"/>
                <a:cs typeface="Arial" panose="020B0604020202020204" pitchFamily="34" charset="0"/>
              </a:rPr>
              <a:t>.</a:t>
            </a:r>
            <a:endParaRPr lang="en-US" sz="3600" dirty="0">
              <a:solidFill>
                <a:schemeClr val="accent1">
                  <a:lumMod val="50000"/>
                </a:schemeClr>
              </a:solidFill>
              <a:latin typeface="Arial" panose="020B0604020202020204" pitchFamily="34" charset="0"/>
              <a:cs typeface="Arial" panose="020B0604020202020204" pitchFamily="34" charset="0"/>
            </a:endParaRPr>
          </a:p>
          <a:p>
            <a:endParaRPr lang="en-US" dirty="0"/>
          </a:p>
        </p:txBody>
      </p:sp>
      <p:sp>
        <p:nvSpPr>
          <p:cNvPr id="2" name="Title 1"/>
          <p:cNvSpPr>
            <a:spLocks noGrp="1"/>
          </p:cNvSpPr>
          <p:nvPr>
            <p:ph type="title"/>
          </p:nvPr>
        </p:nvSpPr>
        <p:spPr>
          <a:xfrm>
            <a:off x="395536" y="260648"/>
            <a:ext cx="8229600" cy="1143000"/>
          </a:xfrm>
        </p:spPr>
        <p:txBody>
          <a:bodyPr/>
          <a:lstStyle/>
          <a:p>
            <a:r>
              <a:rPr lang="lt-LT" dirty="0" smtClean="0">
                <a:latin typeface="Book Antiqua" panose="02040602050305030304" pitchFamily="18" charset="0"/>
                <a:cs typeface="Arial" panose="020B0604020202020204" pitchFamily="34" charset="0"/>
              </a:rPr>
              <a:t>Tyrimo tikslas</a:t>
            </a:r>
            <a:endParaRPr lang="en-US" dirty="0">
              <a:latin typeface="Book Antiqua" panose="0204060205030503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p:txBody>
          <a:bodyPr>
            <a:normAutofit fontScale="92500" lnSpcReduction="10000"/>
          </a:bodyPr>
          <a:lstStyle/>
          <a:p>
            <a:pPr marL="342900" lvl="0" indent="-342900" algn="just">
              <a:lnSpc>
                <a:spcPct val="110000"/>
              </a:lnSpc>
              <a:spcAft>
                <a:spcPts val="800"/>
              </a:spcAft>
              <a:buClr>
                <a:srgbClr val="2DA2BF"/>
              </a:buClr>
              <a:buFont typeface="Symbol" panose="05050102010706020507" pitchFamily="18" charset="2"/>
              <a:buChar char=""/>
            </a:pPr>
            <a:r>
              <a:rPr lang="lt-LT" sz="2000" dirty="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Įvardinti šie </a:t>
            </a:r>
            <a:r>
              <a:rPr lang="lt-LT" sz="2000" b="1" dirty="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SUP mokinių poreikių kokybei tenkinti svarbiausi veiksniai</a:t>
            </a:r>
            <a:r>
              <a:rPr lang="lt-LT" sz="2000" dirty="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 1. vaikų ugdymosi poreikių išaiškinimas (pažinimas), specialistų pagalba; 2. ŠMM sprendimai; 3. gimnazijos vadovų požiūris į </a:t>
            </a:r>
            <a:r>
              <a:rPr lang="lt-LT" sz="2000" dirty="0" err="1">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inkliuzinio</a:t>
            </a:r>
            <a:r>
              <a:rPr lang="lt-LT" sz="2000" dirty="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 ugdymo svarbą; 4. mokytojų žinios, supratimas, nuostatos, pasirengimas vykdyti  kokybišką inkliuziją; 4. švietimo skyriaus sprendimai. Kiek mažiau įtakos turi tėvų  bendruomenės pritarimas. </a:t>
            </a:r>
          </a:p>
          <a:p>
            <a:pPr marL="342900" lvl="0" indent="-342900" algn="just">
              <a:lnSpc>
                <a:spcPct val="110000"/>
              </a:lnSpc>
              <a:spcAft>
                <a:spcPts val="800"/>
              </a:spcAft>
              <a:buClr>
                <a:srgbClr val="2DA2BF"/>
              </a:buClr>
              <a:buFont typeface="Symbol" panose="05050102010706020507" pitchFamily="18" charset="2"/>
              <a:buChar char=""/>
            </a:pPr>
            <a:r>
              <a:rPr lang="lt-LT" sz="2000" b="1" dirty="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Kiti veiksniai</a:t>
            </a:r>
            <a:r>
              <a:rPr lang="lt-LT" sz="2000" dirty="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 VGK veikla, nukreipta į SUP,  pritaikyta aplinka, psichologas, nuolatinė švietimo pagalbos specialistų pagalba pamokų ir </a:t>
            </a:r>
            <a:r>
              <a:rPr lang="lt-LT" sz="2000" dirty="0" smtClean="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neformalios veiklos </a:t>
            </a:r>
            <a:r>
              <a:rPr lang="lt-LT" sz="2000" dirty="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metu.</a:t>
            </a:r>
          </a:p>
          <a:p>
            <a:pPr marL="342900" lvl="0" indent="-342900" algn="just">
              <a:lnSpc>
                <a:spcPct val="110000"/>
              </a:lnSpc>
              <a:spcAft>
                <a:spcPts val="800"/>
              </a:spcAft>
              <a:buClr>
                <a:srgbClr val="2DA2BF"/>
              </a:buClr>
              <a:buFont typeface="Symbol" panose="05050102010706020507" pitchFamily="18" charset="2"/>
              <a:buChar char=""/>
            </a:pPr>
            <a:r>
              <a:rPr lang="lt-LT" sz="2000" dirty="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 </a:t>
            </a:r>
            <a:r>
              <a:rPr lang="lt-LT" sz="2000" b="1" dirty="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Klasėje:</a:t>
            </a:r>
            <a:r>
              <a:rPr lang="lt-LT" sz="2000" dirty="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 mokytojo padėjėjo pagalba</a:t>
            </a:r>
            <a:r>
              <a:rPr lang="lt-LT" sz="2000" dirty="0" smtClean="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 </a:t>
            </a:r>
            <a:r>
              <a:rPr lang="lt-LT" sz="2000" dirty="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mokymo priemonių, vadovėlių, </a:t>
            </a:r>
            <a:r>
              <a:rPr lang="lt-LT" sz="2000" dirty="0" smtClean="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metodinė medžiaga SUP mokiniams ugdyti, </a:t>
            </a:r>
            <a:r>
              <a:rPr lang="lt-LT" sz="2000" dirty="0">
                <a:solidFill>
                  <a:srgbClr val="2DA2BF">
                    <a:lumMod val="50000"/>
                  </a:srgbClr>
                </a:solidFill>
                <a:latin typeface="Book Antiqua" panose="02040602050305030304" pitchFamily="18" charset="0"/>
                <a:ea typeface="Calibri" panose="020F0502020204030204" pitchFamily="34" charset="0"/>
                <a:cs typeface="Times New Roman" panose="02020603050405020304" pitchFamily="18" charset="0"/>
              </a:rPr>
              <a:t>pavyzdinių „atvirų“ pamokų, seminarų.							</a:t>
            </a:r>
          </a:p>
          <a:p>
            <a:endParaRPr lang="lt-LT" dirty="0"/>
          </a:p>
        </p:txBody>
      </p:sp>
      <p:sp>
        <p:nvSpPr>
          <p:cNvPr id="3" name="Antraštė 2"/>
          <p:cNvSpPr>
            <a:spLocks noGrp="1"/>
          </p:cNvSpPr>
          <p:nvPr>
            <p:ph type="title"/>
          </p:nvPr>
        </p:nvSpPr>
        <p:spPr/>
        <p:txBody>
          <a:bodyPr>
            <a:normAutofit/>
          </a:bodyPr>
          <a:lstStyle/>
          <a:p>
            <a:r>
              <a:rPr lang="lt-LT" sz="4000" dirty="0" smtClean="0">
                <a:latin typeface="Book Antiqua" panose="02040602050305030304" pitchFamily="18" charset="0"/>
              </a:rPr>
              <a:t>Išvados (IV)</a:t>
            </a:r>
            <a:endParaRPr lang="lt-LT" sz="4000" dirty="0">
              <a:latin typeface="Book Antiqua" panose="02040602050305030304" pitchFamily="18" charset="0"/>
            </a:endParaRPr>
          </a:p>
        </p:txBody>
      </p:sp>
    </p:spTree>
    <p:extLst>
      <p:ext uri="{BB962C8B-B14F-4D97-AF65-F5344CB8AC3E}">
        <p14:creationId xmlns:p14="http://schemas.microsoft.com/office/powerpoint/2010/main" val="38281123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lvl="0"/>
            <a:r>
              <a:rPr lang="lt-LT" sz="2800" dirty="0" smtClean="0">
                <a:solidFill>
                  <a:schemeClr val="accent1">
                    <a:lumMod val="50000"/>
                  </a:schemeClr>
                </a:solidFill>
                <a:latin typeface="Book Antiqua" panose="02040602050305030304" pitchFamily="18" charset="0"/>
              </a:rPr>
              <a:t>Organizuoti seminarus, mokymus mokytojams darbo su SUP klausimais,  per 2017/2019 m. specialųjį kursą (60 val.)  išklausys 100 proc. pedagogų.</a:t>
            </a:r>
          </a:p>
          <a:p>
            <a:pPr lvl="0"/>
            <a:r>
              <a:rPr lang="lt-LT" sz="2800" dirty="0" smtClean="0">
                <a:solidFill>
                  <a:schemeClr val="accent1">
                    <a:lumMod val="50000"/>
                  </a:schemeClr>
                </a:solidFill>
                <a:latin typeface="Book Antiqua" panose="02040602050305030304" pitchFamily="18" charset="0"/>
              </a:rPr>
              <a:t>Taikomos </a:t>
            </a:r>
            <a:r>
              <a:rPr lang="lt-LT" sz="2800" dirty="0">
                <a:solidFill>
                  <a:schemeClr val="accent1">
                    <a:lumMod val="50000"/>
                  </a:schemeClr>
                </a:solidFill>
                <a:latin typeface="Book Antiqua" panose="02040602050305030304" pitchFamily="18" charset="0"/>
              </a:rPr>
              <a:t>m</a:t>
            </a:r>
            <a:r>
              <a:rPr lang="lt-LT" sz="2800" dirty="0" smtClean="0">
                <a:solidFill>
                  <a:schemeClr val="accent1">
                    <a:lumMod val="50000"/>
                  </a:schemeClr>
                </a:solidFill>
                <a:latin typeface="Book Antiqua" panose="02040602050305030304" pitchFamily="18" charset="0"/>
              </a:rPr>
              <a:t>okymo užduotys turi atitikti SUP mokinių gebėjimus, poreikius, turi būti atsižvelgiama į mokymosi stilių.</a:t>
            </a:r>
          </a:p>
          <a:p>
            <a:pPr lvl="0"/>
            <a:r>
              <a:rPr lang="lt-LT" sz="2800" dirty="0" smtClean="0">
                <a:solidFill>
                  <a:schemeClr val="accent1">
                    <a:lumMod val="50000"/>
                  </a:schemeClr>
                </a:solidFill>
                <a:latin typeface="Book Antiqua" panose="02040602050305030304" pitchFamily="18" charset="0"/>
              </a:rPr>
              <a:t>Ugdymo programą, jos turinį aptarti su mokiniu, jo tėvais (globėjais), </a:t>
            </a:r>
            <a:r>
              <a:rPr lang="lt-LT" sz="2800" dirty="0" smtClean="0">
                <a:solidFill>
                  <a:srgbClr val="FF0000"/>
                </a:solidFill>
                <a:latin typeface="Book Antiqua" panose="02040602050305030304" pitchFamily="18" charset="0"/>
              </a:rPr>
              <a:t>t.y. išvengti „mano ugdymą su manimi nepasitarus“.</a:t>
            </a:r>
            <a:endParaRPr lang="en-US" sz="2800" dirty="0" smtClean="0">
              <a:solidFill>
                <a:srgbClr val="FF0000"/>
              </a:solidFill>
              <a:latin typeface="Book Antiqua" panose="02040602050305030304" pitchFamily="18" charset="0"/>
            </a:endParaRPr>
          </a:p>
          <a:p>
            <a:pPr lvl="0" algn="just"/>
            <a:r>
              <a:rPr lang="lt-LT" sz="2800" dirty="0" smtClean="0">
                <a:solidFill>
                  <a:schemeClr val="accent1">
                    <a:lumMod val="50000"/>
                  </a:schemeClr>
                </a:solidFill>
                <a:latin typeface="Book Antiqua" panose="02040602050305030304" pitchFamily="18" charset="0"/>
              </a:rPr>
              <a:t>Naudoti kuo įvairesnius metodus, </a:t>
            </a:r>
            <a:r>
              <a:rPr lang="lt-LT" sz="2800" dirty="0" smtClean="0">
                <a:solidFill>
                  <a:srgbClr val="92D050"/>
                </a:solidFill>
                <a:latin typeface="Book Antiqua" panose="02040602050305030304" pitchFamily="18" charset="0"/>
              </a:rPr>
              <a:t>gamintis</a:t>
            </a:r>
            <a:r>
              <a:rPr lang="lt-LT" sz="2800" dirty="0" smtClean="0">
                <a:solidFill>
                  <a:schemeClr val="accent1">
                    <a:lumMod val="50000"/>
                  </a:schemeClr>
                </a:solidFill>
                <a:latin typeface="Book Antiqua" panose="02040602050305030304" pitchFamily="18" charset="0"/>
              </a:rPr>
              <a:t> priemones dirbant su SUP mokiniais.</a:t>
            </a:r>
            <a:endParaRPr lang="en-US" sz="2800" dirty="0" smtClean="0">
              <a:solidFill>
                <a:schemeClr val="accent1">
                  <a:lumMod val="50000"/>
                </a:schemeClr>
              </a:solidFill>
              <a:latin typeface="Book Antiqua" panose="02040602050305030304" pitchFamily="18" charset="0"/>
            </a:endParaRPr>
          </a:p>
          <a:p>
            <a:pPr lvl="0"/>
            <a:r>
              <a:rPr lang="lt-LT" sz="2800" dirty="0" smtClean="0">
                <a:solidFill>
                  <a:schemeClr val="accent1">
                    <a:lumMod val="50000"/>
                  </a:schemeClr>
                </a:solidFill>
                <a:latin typeface="Book Antiqua" panose="02040602050305030304" pitchFamily="18" charset="0"/>
              </a:rPr>
              <a:t>Inicijuoti bendradarbiavimą su PPT specialistais SUP turinčių mokinių ugdymo klausimais.</a:t>
            </a:r>
          </a:p>
          <a:p>
            <a:pPr lvl="0"/>
            <a:r>
              <a:rPr lang="lt-LT" sz="2800" dirty="0" smtClean="0">
                <a:solidFill>
                  <a:schemeClr val="accent1">
                    <a:lumMod val="50000"/>
                  </a:schemeClr>
                </a:solidFill>
                <a:latin typeface="Book Antiqua" panose="02040602050305030304" pitchFamily="18" charset="0"/>
              </a:rPr>
              <a:t>Inicijuoti psichologo pareigybės gimnazijoje steigimą.</a:t>
            </a:r>
            <a:endParaRPr lang="en-US" sz="2800" dirty="0" smtClean="0">
              <a:solidFill>
                <a:schemeClr val="accent1">
                  <a:lumMod val="50000"/>
                </a:schemeClr>
              </a:solidFill>
              <a:latin typeface="Book Antiqua" panose="02040602050305030304" pitchFamily="18" charset="0"/>
            </a:endParaRPr>
          </a:p>
          <a:p>
            <a:endParaRPr lang="en-US" dirty="0"/>
          </a:p>
        </p:txBody>
      </p:sp>
      <p:sp>
        <p:nvSpPr>
          <p:cNvPr id="2" name="Title 1"/>
          <p:cNvSpPr>
            <a:spLocks noGrp="1"/>
          </p:cNvSpPr>
          <p:nvPr>
            <p:ph type="title"/>
          </p:nvPr>
        </p:nvSpPr>
        <p:spPr/>
        <p:txBody>
          <a:bodyPr/>
          <a:lstStyle/>
          <a:p>
            <a:r>
              <a:rPr lang="lt-LT" dirty="0" smtClean="0">
                <a:latin typeface="Book Antiqua" panose="02040602050305030304" pitchFamily="18" charset="0"/>
              </a:rPr>
              <a:t>Rekomendacijos</a:t>
            </a:r>
            <a:r>
              <a:rPr lang="lt-LT" dirty="0" smtClean="0"/>
              <a:t> (I)</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342900" lvl="0" indent="-342900" algn="just">
              <a:lnSpc>
                <a:spcPct val="107000"/>
              </a:lnSpc>
              <a:spcAft>
                <a:spcPts val="0"/>
              </a:spcAft>
              <a:buFont typeface="Symbol" panose="05050102010706020507" pitchFamily="18" charset="2"/>
              <a:buChar char=""/>
            </a:pPr>
            <a:r>
              <a:rPr lang="lt-LT" sz="2800" dirty="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Mokytojams, kurie jaučia </a:t>
            </a:r>
            <a:r>
              <a:rPr lang="lt-LT" sz="28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žinių </a:t>
            </a:r>
            <a:r>
              <a:rPr lang="lt-LT" sz="2800" dirty="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stoką</a:t>
            </a:r>
            <a:r>
              <a:rPr lang="lt-LT" sz="28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 </a:t>
            </a:r>
            <a:r>
              <a:rPr lang="lt-LT" sz="2800" dirty="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domėtis, dalyvauti </a:t>
            </a:r>
            <a:r>
              <a:rPr lang="lt-LT" sz="28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kvalifikaciniuose renginiuose</a:t>
            </a:r>
            <a:r>
              <a:rPr lang="lt-LT" sz="2800" dirty="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 konsultuotis su kolegomis, analizuoti literatūrą, bendrauti su tėvais, pagalbos </a:t>
            </a:r>
            <a:r>
              <a:rPr lang="lt-LT" sz="28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specialistais (plėsti savišvietos galimybes).</a:t>
            </a:r>
            <a:endParaRPr lang="lt-LT" sz="2800" dirty="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lt-LT" sz="2800" dirty="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Ugdant SUP turinčius mokinius</a:t>
            </a:r>
            <a:r>
              <a:rPr lang="lt-LT" sz="28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 aktyviai bendradarbiauti </a:t>
            </a:r>
            <a:r>
              <a:rPr lang="lt-LT" sz="2800" dirty="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su tėvais, mokytojais ir pagalbos mokiniui specialistais</a:t>
            </a:r>
            <a:r>
              <a:rPr lang="lt-LT" sz="28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a:t>
            </a:r>
          </a:p>
          <a:p>
            <a:pPr marL="342900" lvl="0" indent="-342900" algn="just">
              <a:lnSpc>
                <a:spcPct val="107000"/>
              </a:lnSpc>
              <a:spcAft>
                <a:spcPts val="800"/>
              </a:spcAft>
              <a:buFont typeface="Symbol" panose="05050102010706020507" pitchFamily="18" charset="2"/>
              <a:buChar char=""/>
            </a:pPr>
            <a:r>
              <a:rPr lang="lt-LT" sz="28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Rūpintis fizinės aplinkos SUP mokiniams pritaikymu, vykdyti prevencines patyčių, smurto programas.</a:t>
            </a:r>
          </a:p>
          <a:p>
            <a:pPr marL="342900" lvl="0" indent="-342900" algn="just">
              <a:lnSpc>
                <a:spcPct val="107000"/>
              </a:lnSpc>
              <a:spcAft>
                <a:spcPts val="800"/>
              </a:spcAft>
              <a:buFont typeface="Symbol" panose="05050102010706020507" pitchFamily="18" charset="2"/>
              <a:buChar char=""/>
            </a:pPr>
            <a:r>
              <a:rPr lang="lt-LT" sz="28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Aktyvinti VGK veiklą SUP mokinių ugdymo klausimais.</a:t>
            </a:r>
          </a:p>
          <a:p>
            <a:pPr marL="342900" lvl="0" indent="-342900" algn="just">
              <a:lnSpc>
                <a:spcPct val="107000"/>
              </a:lnSpc>
              <a:spcAft>
                <a:spcPts val="800"/>
              </a:spcAft>
              <a:buFont typeface="Symbol" panose="05050102010706020507" pitchFamily="18" charset="2"/>
              <a:buChar char=""/>
            </a:pPr>
            <a:r>
              <a:rPr lang="lt-LT" sz="2800" dirty="0" smtClean="0">
                <a:solidFill>
                  <a:schemeClr val="accent1">
                    <a:lumMod val="50000"/>
                  </a:schemeClr>
                </a:solidFill>
                <a:latin typeface="Book Antiqua" panose="02040602050305030304" pitchFamily="18" charset="0"/>
                <a:ea typeface="Calibri" panose="020F0502020204030204" pitchFamily="34" charset="0"/>
                <a:cs typeface="Times New Roman" panose="02020603050405020304" pitchFamily="18" charset="0"/>
              </a:rPr>
              <a:t>Atlikti SUP turinčių mokinių ir jų tėvų palyginamąją apklausą.</a:t>
            </a:r>
          </a:p>
          <a:p>
            <a:pPr marL="342900" lvl="0" indent="-342900">
              <a:lnSpc>
                <a:spcPct val="107000"/>
              </a:lnSpc>
              <a:spcAft>
                <a:spcPts val="800"/>
              </a:spcAft>
              <a:buFont typeface="Symbol" panose="05050102010706020507" pitchFamily="18" charset="2"/>
              <a:buChar char=""/>
            </a:pPr>
            <a:endParaRPr lang="lt-LT" sz="2800" dirty="0">
              <a:latin typeface="Book Antiqua" panose="02040602050305030304" pitchFamily="18" charset="0"/>
              <a:ea typeface="Calibri" panose="020F0502020204030204" pitchFamily="34" charset="0"/>
              <a:cs typeface="Times New Roman" panose="02020603050405020304" pitchFamily="18" charset="0"/>
            </a:endParaRPr>
          </a:p>
          <a:p>
            <a:pPr algn="just"/>
            <a:endParaRPr lang="en-US" sz="2800" dirty="0"/>
          </a:p>
        </p:txBody>
      </p:sp>
      <p:sp>
        <p:nvSpPr>
          <p:cNvPr id="2" name="Title 1"/>
          <p:cNvSpPr>
            <a:spLocks noGrp="1"/>
          </p:cNvSpPr>
          <p:nvPr>
            <p:ph type="title"/>
          </p:nvPr>
        </p:nvSpPr>
        <p:spPr/>
        <p:txBody>
          <a:bodyPr/>
          <a:lstStyle/>
          <a:p>
            <a:r>
              <a:rPr lang="lt-LT" dirty="0" smtClean="0"/>
              <a:t>Rekomendacijos (II)</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endParaRPr lang="lt-LT" sz="4400" dirty="0" smtClean="0"/>
          </a:p>
          <a:p>
            <a:pPr algn="ctr">
              <a:buNone/>
            </a:pPr>
            <a:r>
              <a:rPr lang="lt-LT" sz="4400" dirty="0" smtClean="0">
                <a:solidFill>
                  <a:schemeClr val="accent1">
                    <a:lumMod val="50000"/>
                  </a:schemeClr>
                </a:solidFill>
                <a:latin typeface="Book Antiqua" panose="02040602050305030304" pitchFamily="18" charset="0"/>
              </a:rPr>
              <a:t>Ačiū už dėmesį </a:t>
            </a:r>
            <a:endParaRPr lang="lt-LT" sz="4400" dirty="0">
              <a:solidFill>
                <a:schemeClr val="accent1">
                  <a:lumMod val="50000"/>
                </a:schemeClr>
              </a:solidFill>
              <a:latin typeface="Book Antiqua" panose="02040602050305030304" pitchFamily="18" charset="0"/>
              <a:sym typeface="Wingdings" pitchFamily="2" charset="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212976"/>
            <a:ext cx="4752528"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lt-LT" sz="3200" dirty="0">
                <a:solidFill>
                  <a:schemeClr val="accent1">
                    <a:lumMod val="50000"/>
                  </a:schemeClr>
                </a:solidFill>
                <a:latin typeface="Book Antiqua" panose="02040602050305030304" pitchFamily="18" charset="0"/>
                <a:cs typeface="Arial" panose="020B0604020202020204" pitchFamily="34" charset="0"/>
              </a:rPr>
              <a:t>Uždara anketinė apklausa </a:t>
            </a:r>
            <a:r>
              <a:rPr lang="lt-LT" sz="3200" dirty="0" smtClean="0">
                <a:solidFill>
                  <a:schemeClr val="accent1">
                    <a:lumMod val="50000"/>
                  </a:schemeClr>
                </a:solidFill>
                <a:latin typeface="Book Antiqua" panose="02040602050305030304" pitchFamily="18" charset="0"/>
                <a:cs typeface="Arial" panose="020B0604020202020204" pitchFamily="34" charset="0"/>
              </a:rPr>
              <a:t>raštu.</a:t>
            </a:r>
          </a:p>
          <a:p>
            <a:pPr algn="just">
              <a:buNone/>
            </a:pPr>
            <a:r>
              <a:rPr lang="lt-LT" sz="3200" b="1" dirty="0" smtClean="0">
                <a:solidFill>
                  <a:schemeClr val="accent1">
                    <a:lumMod val="50000"/>
                  </a:schemeClr>
                </a:solidFill>
                <a:latin typeface="Book Antiqua" panose="02040602050305030304" pitchFamily="18" charset="0"/>
                <a:cs typeface="Arial" panose="020B0604020202020204" pitchFamily="34" charset="0"/>
              </a:rPr>
              <a:t>Imtis</a:t>
            </a:r>
          </a:p>
          <a:p>
            <a:pPr algn="just"/>
            <a:r>
              <a:rPr lang="lt-LT" sz="3200" dirty="0" smtClean="0">
                <a:solidFill>
                  <a:schemeClr val="accent1">
                    <a:lumMod val="50000"/>
                  </a:schemeClr>
                </a:solidFill>
                <a:latin typeface="Book Antiqua" panose="02040602050305030304" pitchFamily="18" charset="0"/>
                <a:cs typeface="Arial" panose="020B0604020202020204" pitchFamily="34" charset="0"/>
              </a:rPr>
              <a:t>Gimnazijoje dirbantys mokytojai ir kiti specialistai, dalyvaujantys SUP turinčių mokinių ugdyme. Iš viso: 52 respondentai. </a:t>
            </a:r>
          </a:p>
          <a:p>
            <a:pPr algn="just"/>
            <a:r>
              <a:rPr lang="lt-LT" sz="3200" dirty="0" smtClean="0">
                <a:solidFill>
                  <a:schemeClr val="accent1">
                    <a:lumMod val="50000"/>
                  </a:schemeClr>
                </a:solidFill>
                <a:latin typeface="Book Antiqua" panose="02040602050305030304" pitchFamily="18" charset="0"/>
                <a:cs typeface="Arial" panose="020B0604020202020204" pitchFamily="34" charset="0"/>
              </a:rPr>
              <a:t>Tyrimas vykdytas 2017 m. spalio mėn., vadovaujantis VGK darbo planu</a:t>
            </a:r>
            <a:endParaRPr lang="en-US" sz="3200" dirty="0" smtClean="0">
              <a:solidFill>
                <a:schemeClr val="accent1">
                  <a:lumMod val="50000"/>
                </a:schemeClr>
              </a:solidFill>
              <a:latin typeface="Book Antiqua" panose="02040602050305030304" pitchFamily="18" charset="0"/>
              <a:cs typeface="Arial" panose="020B0604020202020204" pitchFamily="34" charset="0"/>
            </a:endParaRPr>
          </a:p>
          <a:p>
            <a:pPr algn="ctr"/>
            <a:endParaRPr lang="en-US" sz="3600" dirty="0" smtClean="0">
              <a:latin typeface="Book Antiqua" panose="02040602050305030304" pitchFamily="18" charset="0"/>
            </a:endParaRPr>
          </a:p>
          <a:p>
            <a:pPr algn="ctr"/>
            <a:endParaRPr lang="en-US" sz="3600" dirty="0"/>
          </a:p>
        </p:txBody>
      </p:sp>
      <p:sp>
        <p:nvSpPr>
          <p:cNvPr id="2" name="Title 1"/>
          <p:cNvSpPr>
            <a:spLocks noGrp="1"/>
          </p:cNvSpPr>
          <p:nvPr>
            <p:ph type="title"/>
          </p:nvPr>
        </p:nvSpPr>
        <p:spPr/>
        <p:txBody>
          <a:bodyPr/>
          <a:lstStyle/>
          <a:p>
            <a:r>
              <a:rPr lang="lt-LT" dirty="0" smtClean="0">
                <a:latin typeface="Book Antiqua" panose="02040602050305030304" pitchFamily="18" charset="0"/>
                <a:cs typeface="Arial" panose="020B0604020202020204" pitchFamily="34" charset="0"/>
              </a:rPr>
              <a:t>Metodas</a:t>
            </a:r>
            <a:endParaRPr lang="en-US" dirty="0">
              <a:latin typeface="Book Antiqua" panose="0204060205030503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pPr algn="ctr"/>
            <a:r>
              <a:rPr lang="lt-LT" sz="4800" b="1" dirty="0" smtClean="0">
                <a:solidFill>
                  <a:schemeClr val="accent2">
                    <a:lumMod val="75000"/>
                  </a:schemeClr>
                </a:solidFill>
                <a:latin typeface="Book Antiqua" panose="02040602050305030304" pitchFamily="18" charset="0"/>
                <a:cs typeface="Arial" panose="020B0604020202020204" pitchFamily="34" charset="0"/>
              </a:rPr>
              <a:t>Tyrimo rezultatai</a:t>
            </a:r>
            <a:endParaRPr lang="lt-LT" sz="4800" b="1" dirty="0">
              <a:solidFill>
                <a:schemeClr val="accent2">
                  <a:lumMod val="75000"/>
                </a:schemeClr>
              </a:solidFill>
              <a:latin typeface="Book Antiqua" panose="02040602050305030304" pitchFamily="18" charset="0"/>
              <a:cs typeface="Arial" panose="020B0604020202020204" pitchFamily="34" charset="0"/>
            </a:endParaRPr>
          </a:p>
        </p:txBody>
      </p:sp>
      <p:pic>
        <p:nvPicPr>
          <p:cNvPr id="7" name="Paveikslėlis 6"/>
          <p:cNvPicPr>
            <a:picLocks noChangeAspect="1"/>
          </p:cNvPicPr>
          <p:nvPr/>
        </p:nvPicPr>
        <p:blipFill>
          <a:blip r:embed="rId2"/>
          <a:stretch>
            <a:fillRect/>
          </a:stretch>
        </p:blipFill>
        <p:spPr>
          <a:xfrm>
            <a:off x="2267744" y="2132856"/>
            <a:ext cx="4677881" cy="3384376"/>
          </a:xfrm>
          <a:prstGeom prst="rect">
            <a:avLst/>
          </a:prstGeom>
        </p:spPr>
      </p:pic>
    </p:spTree>
    <p:extLst>
      <p:ext uri="{BB962C8B-B14F-4D97-AF65-F5344CB8AC3E}">
        <p14:creationId xmlns:p14="http://schemas.microsoft.com/office/powerpoint/2010/main" val="3225115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urinio vietos rezervavimo ženklas 9"/>
          <p:cNvGraphicFramePr>
            <a:graphicFrameLocks noGrp="1"/>
          </p:cNvGraphicFramePr>
          <p:nvPr>
            <p:ph idx="1"/>
            <p:extLst>
              <p:ext uri="{D42A27DB-BD31-4B8C-83A1-F6EECF244321}">
                <p14:modId xmlns:p14="http://schemas.microsoft.com/office/powerpoint/2010/main" val="2417913919"/>
              </p:ext>
            </p:extLst>
          </p:nvPr>
        </p:nvGraphicFramePr>
        <p:xfrm>
          <a:off x="457200" y="692696"/>
          <a:ext cx="8003232" cy="57811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5201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71549941"/>
              </p:ext>
            </p:extLst>
          </p:nvPr>
        </p:nvGraphicFramePr>
        <p:xfrm>
          <a:off x="457200" y="836712"/>
          <a:ext cx="7829576" cy="56371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10821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onkursas">
  <a:themeElements>
    <a:clrScheme name="Konkursas">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onkursas">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Konkursas">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1028</TotalTime>
  <Words>1642</Words>
  <Application>Microsoft Office PowerPoint</Application>
  <PresentationFormat>Demonstracija ekrane (4:3)</PresentationFormat>
  <Paragraphs>215</Paragraphs>
  <Slides>53</Slides>
  <Notes>0</Notes>
  <HiddenSlides>0</HiddenSlides>
  <MMClips>0</MMClips>
  <ScaleCrop>false</ScaleCrop>
  <HeadingPairs>
    <vt:vector size="4" baseType="variant">
      <vt:variant>
        <vt:lpstr>Tema</vt:lpstr>
      </vt:variant>
      <vt:variant>
        <vt:i4>1</vt:i4>
      </vt:variant>
      <vt:variant>
        <vt:lpstr>Skaidrių pavadinimai</vt:lpstr>
      </vt:variant>
      <vt:variant>
        <vt:i4>53</vt:i4>
      </vt:variant>
    </vt:vector>
  </HeadingPairs>
  <TitlesOfParts>
    <vt:vector size="54" baseType="lpstr">
      <vt:lpstr>Konkursas</vt:lpstr>
      <vt:lpstr>Tyrimas ,,Mokinių specialiųjų ugdymosi poreikių tenkinimo analizė gimnazijoje“</vt:lpstr>
      <vt:lpstr>PowerPoint pristatymas</vt:lpstr>
      <vt:lpstr>PowerPoint pristatymas</vt:lpstr>
      <vt:lpstr>Prielaida</vt:lpstr>
      <vt:lpstr>Tyrimo tikslas</vt:lpstr>
      <vt:lpstr>Metodas</vt:lpstr>
      <vt:lpstr>Tyrimo rezultatai</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1.4.3. Kita informacija ir komentarai</vt:lpstr>
      <vt:lpstr>PowerPoint pristatymas</vt:lpstr>
      <vt:lpstr>PowerPoint pristatymas</vt:lpstr>
      <vt:lpstr>2. PAGALBA MOKINIUI IR MOKYTOJUI</vt:lpstr>
      <vt:lpstr>PowerPoint pristatymas</vt:lpstr>
      <vt:lpstr>PowerPoint pristatymas</vt:lpstr>
      <vt:lpstr>PowerPoint pristatymas</vt:lpstr>
      <vt:lpstr>PowerPoint pristatymas</vt:lpstr>
      <vt:lpstr>2. PAGALBA MOKINIUI IR MOKYTOJUI</vt:lpstr>
      <vt:lpstr>PowerPoint pristatymas</vt:lpstr>
      <vt:lpstr>2.2.4. Kokios pagalbos reikėtų, siekiant užtikrinti mokinių, turinčių SUP, ugdymo kokybę?</vt:lpstr>
      <vt:lpstr>2.3.1. Ar pritaikydami SUP mokiniui ugdymo turinį jį aptariate, derinate su mokinio tėvais (globėjais)?</vt:lpstr>
      <vt:lpstr>2.3.2. Kaip dažnai aptariate mokinio ugdymosi rezultatus su mokiniu, jo tėvais (globėjais)</vt:lpstr>
      <vt:lpstr>PowerPoint pristatymas</vt:lpstr>
      <vt:lpstr>2.3.4. Kaip vertinate savo ir mokinių, turinčių SUP, tėvų (globėjų) bendradarbiavimą?</vt:lpstr>
      <vt:lpstr>Išvados (I)</vt:lpstr>
      <vt:lpstr>Išvados (II)</vt:lpstr>
      <vt:lpstr>Išvados (III)</vt:lpstr>
      <vt:lpstr>Išvados (IV)</vt:lpstr>
      <vt:lpstr>Rekomendacijos (I)</vt:lpstr>
      <vt:lpstr>Rekomendacijos (II)</vt:lpstr>
      <vt:lpstr>PowerPoint pristatymas</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Tyrimas ,, Mokinių specialiųjų ugdymosi poreikių tenkinimo analizė “</dc:title>
  <dc:creator>trakai</dc:creator>
  <cp:lastModifiedBy>User</cp:lastModifiedBy>
  <cp:revision>191</cp:revision>
  <dcterms:created xsi:type="dcterms:W3CDTF">2016-05-01T12:45:18Z</dcterms:created>
  <dcterms:modified xsi:type="dcterms:W3CDTF">2017-10-30T06:10:06Z</dcterms:modified>
</cp:coreProperties>
</file>